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70" r:id="rId2"/>
    <p:sldId id="274" r:id="rId3"/>
    <p:sldId id="356" r:id="rId4"/>
    <p:sldId id="357" r:id="rId5"/>
    <p:sldId id="329" r:id="rId6"/>
    <p:sldId id="358" r:id="rId7"/>
    <p:sldId id="327" r:id="rId8"/>
    <p:sldId id="330" r:id="rId9"/>
    <p:sldId id="331" r:id="rId10"/>
    <p:sldId id="332" r:id="rId11"/>
    <p:sldId id="348" r:id="rId12"/>
    <p:sldId id="350" r:id="rId13"/>
    <p:sldId id="351" r:id="rId14"/>
    <p:sldId id="352" r:id="rId15"/>
    <p:sldId id="353" r:id="rId16"/>
    <p:sldId id="354" r:id="rId17"/>
    <p:sldId id="355" r:id="rId18"/>
    <p:sldId id="359" r:id="rId19"/>
    <p:sldId id="345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76" autoAdjust="0"/>
  </p:normalViewPr>
  <p:slideViewPr>
    <p:cSldViewPr>
      <p:cViewPr>
        <p:scale>
          <a:sx n="90" d="100"/>
          <a:sy n="90" d="100"/>
        </p:scale>
        <p:origin x="-564" y="10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4857393-C793-40A7-8C87-0140D3D1D8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5497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F221C1-9EE5-452F-AC37-1C91380688D5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B9C6562-BDA6-4C42-BDF3-03B11502679A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A06F077-9498-4B31-A5EB-57E6AB152923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CDEACF9-F396-4BE3-9745-33A7415E6C1A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8676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/>
            </a:r>
            <a:br>
              <a:rPr lang="fr-FR" altLang="fr-FR">
                <a:latin typeface="Arial" charset="0"/>
                <a:ea typeface="Microsoft YaHei" charset="-122"/>
              </a:rPr>
            </a:br>
            <a:r>
              <a:rPr lang="fr-FR" altLang="fr-FR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  <a:br>
              <a:rPr lang="fr-FR" altLang="fr-FR">
                <a:latin typeface="Arial" charset="0"/>
                <a:ea typeface="Microsoft YaHei" charset="-122"/>
              </a:rPr>
            </a:b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</a:t>
            </a:r>
            <a:r>
              <a:rPr lang="fr-FR" altLang="fr-FR" dirty="0" err="1" smtClean="0">
                <a:latin typeface="Arial" charset="0"/>
                <a:ea typeface="Microsoft YaHei" charset="-122"/>
              </a:rPr>
              <a:t>conformgrounément</a:t>
            </a:r>
            <a:r>
              <a:rPr lang="fr-FR" altLang="fr-FR" dirty="0" smtClean="0">
                <a:latin typeface="Arial" charset="0"/>
                <a:ea typeface="Microsoft YaHei" charset="-122"/>
              </a:rPr>
              <a:t> </a:t>
            </a:r>
            <a:r>
              <a:rPr lang="fr-FR" altLang="fr-FR" dirty="0">
                <a:latin typeface="Arial" charset="0"/>
                <a:ea typeface="Microsoft YaHei" charset="-122"/>
              </a:rPr>
              <a:t>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0C6B9-4873-4363-BD07-044466F0A5FB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4613" y="8685214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A794621-5912-44CE-ABFB-D0B7C71D3699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84614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6C22F6-4A01-4EDD-8CE1-7906954C094E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BE37815-BE01-4238-8269-43C4E76FB7EF}" type="slidenum">
              <a:rPr lang="fr-FR" altLang="fr-FR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Recommandations pour utiliser ce power point conformément à la charte graphique.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/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Titre de présentation du Power Point : Police de caractères à utiliser : Arial - Taille du corps des caractères : 45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caractères : taupe  gamme pantone : R141, V125, B116</a:t>
            </a:r>
            <a:br>
              <a:rPr lang="fr-FR" altLang="fr-FR" dirty="0">
                <a:latin typeface="Arial" charset="0"/>
                <a:ea typeface="Microsoft YaHei" charset="-122"/>
              </a:rPr>
            </a:b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                                                   couleur police de caractère dans le corps du document et page suivante : noir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dirty="0">
              <a:latin typeface="Arial" charset="0"/>
              <a:ea typeface="Microsoft YaHei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Sous – titre des pages suivantes  : Police de caractères utilisée : Arial - Taille du corps des caractères : 45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caractères  : taupe  gamme pantone : R141, V125, B116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dirty="0">
                <a:latin typeface="Arial" charset="0"/>
                <a:ea typeface="Microsoft YaHei" charset="-122"/>
              </a:rPr>
              <a:t>                                                  Couleur Police de caractère dans le corps du document : noir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9F444E-D54D-44E0-BC6F-4A878A4518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163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5D15D0-995B-4B30-8A7A-60BB1433EF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866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A9924B-0DB5-43E9-B6C1-59E56FF20DF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6754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43CDE067-2837-44EC-94A5-826C6397D2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287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CDAE8B-5144-4EB4-9822-42DCCFFD1B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67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B8329B-5ED0-4437-868F-83179AD6A0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64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235F68-5196-44FB-9A7D-E1A108547A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693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B2435A-7EBF-45F6-BB9D-0AD1A51531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552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BD6C01-9900-4434-8F1F-98A1BB5150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097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D287D7-3293-46D4-ACB2-15FAB3405B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120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C01FB4-A7A8-45B6-BBCE-498F98467B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13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A87649-BA23-41B7-9A2B-5B7A288853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96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417A7F5-B386-49DC-9181-81237258DF8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3420" y="228192"/>
            <a:ext cx="8229600" cy="15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b="1" dirty="0" smtClean="0">
                <a:solidFill>
                  <a:schemeClr val="tx1"/>
                </a:solidFill>
              </a:rPr>
              <a:t>The Fate of </a:t>
            </a:r>
            <a:r>
              <a:rPr lang="fr-FR" altLang="fr-FR" sz="2800" b="1" dirty="0" err="1" smtClean="0">
                <a:solidFill>
                  <a:schemeClr val="tx1"/>
                </a:solidFill>
              </a:rPr>
              <a:t>Fallacies</a:t>
            </a:r>
            <a:endParaRPr lang="fr-FR" altLang="fr-FR" sz="2400" b="1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7086" y="1166018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fr-FR" altLang="fr-FR" sz="3200" dirty="0">
                <a:solidFill>
                  <a:srgbClr val="808080"/>
                </a:solidFill>
              </a:rPr>
              <a:t> 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fr-FR" altLang="fr-FR" sz="3200" dirty="0">
                <a:solidFill>
                  <a:srgbClr val="808080"/>
                </a:solidFill>
              </a:rPr>
              <a:t>            </a:t>
            </a:r>
            <a:r>
              <a:rPr lang="fr-FR" altLang="fr-FR" sz="3200" dirty="0" smtClean="0">
                <a:solidFill>
                  <a:srgbClr val="808080"/>
                </a:solidFill>
              </a:rPr>
              <a:t>   </a:t>
            </a:r>
            <a:r>
              <a:rPr lang="fr-FR" altLang="fr-FR" sz="2400" dirty="0" smtClean="0">
                <a:solidFill>
                  <a:srgbClr val="808080"/>
                </a:solidFill>
              </a:rPr>
              <a:t>M. Dufour (Sorbonne-Nouvelle)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fr-FR" altLang="fr-FR" sz="2800" dirty="0">
                <a:solidFill>
                  <a:srgbClr val="808080"/>
                </a:solidFill>
              </a:rPr>
              <a:t> </a:t>
            </a:r>
            <a:r>
              <a:rPr lang="fr-FR" altLang="fr-FR" sz="2800" dirty="0" smtClean="0">
                <a:solidFill>
                  <a:srgbClr val="808080"/>
                </a:solidFill>
              </a:rPr>
              <a:t>               </a:t>
            </a:r>
            <a:endParaRPr lang="fr-FR" altLang="fr-FR" sz="2000" dirty="0" smtClean="0">
              <a:solidFill>
                <a:srgbClr val="80808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0B087DB-48D2-4233-853E-C87E3A71EEF8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fr-FR" altLang="fr-FR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65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10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251520" y="116632"/>
            <a:ext cx="9073808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</a:t>
            </a:r>
            <a:r>
              <a:rPr lang="fr-FR" altLang="fr-FR" sz="2800" kern="0" dirty="0" smtClean="0"/>
              <a:t>Daily life </a:t>
            </a:r>
            <a:r>
              <a:rPr lang="fr-FR" altLang="fr-FR" sz="2800" kern="0" dirty="0" err="1" smtClean="0"/>
              <a:t>sophisms</a:t>
            </a:r>
            <a:endParaRPr lang="fr-FR" sz="40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/>
              <a:t>Sophisms </a:t>
            </a:r>
            <a:r>
              <a:rPr lang="en-US" sz="2400" b="1" dirty="0"/>
              <a:t>of self-love, of interest, and of </a:t>
            </a:r>
            <a:r>
              <a:rPr lang="en-US" sz="2400" b="1" dirty="0" smtClean="0"/>
              <a:t>passion.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From the confusion of truth and </a:t>
            </a:r>
            <a:r>
              <a:rPr lang="en-US" sz="2400" dirty="0" smtClean="0"/>
              <a:t>utility…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 smtClean="0"/>
          </a:p>
          <a:p>
            <a:pPr algn="l">
              <a:spcBef>
                <a:spcPts val="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  </a:t>
            </a:r>
            <a:r>
              <a:rPr lang="fr-FR" sz="2400" i="1" dirty="0" smtClean="0"/>
              <a:t>    </a:t>
            </a:r>
            <a:endParaRPr lang="fr-FR" sz="20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	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		</a:t>
            </a:r>
            <a:endParaRPr lang="fr-FR" altLang="fr-FR" sz="24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0665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79512" y="-62915"/>
            <a:ext cx="8784976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           </a:t>
            </a:r>
            <a:r>
              <a:rPr lang="fr-FR" altLang="fr-FR" sz="3200" kern="0" dirty="0" smtClean="0"/>
              <a:t>Daily life </a:t>
            </a:r>
            <a:r>
              <a:rPr lang="fr-FR" altLang="fr-FR" sz="3200" kern="0" dirty="0" err="1" smtClean="0"/>
              <a:t>sophisms</a:t>
            </a:r>
            <a:endParaRPr lang="fr-FR" sz="32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="1" dirty="0" smtClean="0"/>
              <a:t>                          For </a:t>
            </a:r>
            <a:r>
              <a:rPr lang="fr-FR" sz="2400" b="1" dirty="0" err="1" smtClean="0"/>
              <a:t>oneself</a:t>
            </a:r>
            <a:r>
              <a:rPr lang="fr-FR" sz="2400" b="1" dirty="0" smtClean="0"/>
              <a:t> … </a:t>
            </a:r>
            <a:r>
              <a:rPr lang="fr-FR" sz="2400" dirty="0" smtClean="0"/>
              <a:t> </a:t>
            </a:r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</a:t>
            </a:r>
            <a:r>
              <a:rPr lang="en-US" sz="2400" dirty="0" smtClean="0"/>
              <a:t>1. Direct </a:t>
            </a:r>
            <a:r>
              <a:rPr lang="en-US" sz="2400" dirty="0"/>
              <a:t>self-love</a:t>
            </a:r>
            <a:endParaRPr lang="fr-FR" sz="2400" dirty="0"/>
          </a:p>
          <a:p>
            <a:pPr algn="just"/>
            <a:r>
              <a:rPr lang="en-US" sz="2400" dirty="0" smtClean="0"/>
              <a:t>    </a:t>
            </a:r>
            <a:r>
              <a:rPr lang="en-US" sz="2000" dirty="0" smtClean="0"/>
              <a:t> </a:t>
            </a:r>
            <a:r>
              <a:rPr lang="en-US" sz="2000" i="1" dirty="0" smtClean="0"/>
              <a:t>- </a:t>
            </a:r>
            <a:r>
              <a:rPr lang="en-US" sz="2000" i="1" dirty="0"/>
              <a:t>“Cultural” </a:t>
            </a:r>
            <a:r>
              <a:rPr lang="en-US" sz="2000" i="1" dirty="0" smtClean="0"/>
              <a:t>relativism … “</a:t>
            </a:r>
            <a:r>
              <a:rPr lang="en-US" sz="2000" i="1" dirty="0"/>
              <a:t>I am of such an order; therefore, I must believe that such a privilege is right</a:t>
            </a:r>
            <a:r>
              <a:rPr lang="en-US" sz="2000" i="1" dirty="0" smtClean="0"/>
              <a:t>.”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2. Changing passions</a:t>
            </a:r>
            <a:endParaRPr lang="fr-FR" sz="2400" dirty="0"/>
          </a:p>
          <a:p>
            <a:pPr lvl="0" algn="just"/>
            <a:r>
              <a:rPr lang="en-US" sz="2000" i="1" dirty="0" smtClean="0"/>
              <a:t>     - “</a:t>
            </a:r>
            <a:r>
              <a:rPr lang="en-US" sz="2000" i="1" dirty="0"/>
              <a:t>I love him; therefore, he is the cleverest man in the world: I hate him; therefore, he is nobody</a:t>
            </a:r>
            <a:r>
              <a:rPr lang="en-US" sz="2000" dirty="0"/>
              <a:t>”</a:t>
            </a:r>
            <a:endParaRPr lang="fr-FR" sz="2000" dirty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3. Self confidence     </a:t>
            </a:r>
            <a:r>
              <a:rPr lang="en-US" sz="2000" i="1" dirty="0" smtClean="0"/>
              <a:t>“Since </a:t>
            </a:r>
            <a:r>
              <a:rPr lang="en-US" sz="2000" i="1" dirty="0"/>
              <a:t>I am right, you are wrong”</a:t>
            </a:r>
            <a:r>
              <a:rPr lang="en-US" sz="2400" dirty="0"/>
              <a:t> </a:t>
            </a:r>
            <a:endParaRPr lang="fr-FR" sz="2400" dirty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4.  A variation…      </a:t>
            </a:r>
            <a:r>
              <a:rPr lang="en-US" sz="2000" i="1" dirty="0" smtClean="0"/>
              <a:t>“If </a:t>
            </a:r>
            <a:r>
              <a:rPr lang="en-US" sz="2000" i="1" dirty="0"/>
              <a:t>this were so, I should not be a clever man; now, I am a clever man; therefore, it is not so</a:t>
            </a:r>
            <a:r>
              <a:rPr lang="en-US" sz="2000" i="1" dirty="0" smtClean="0"/>
              <a:t>.”</a:t>
            </a:r>
          </a:p>
          <a:p>
            <a:pPr lvl="0" algn="just"/>
            <a:endParaRPr lang="en-US" sz="2000" dirty="0"/>
          </a:p>
          <a:p>
            <a:pPr algn="just"/>
            <a:r>
              <a:rPr lang="en-US" sz="2400" dirty="0" smtClean="0"/>
              <a:t>5.  </a:t>
            </a:r>
            <a:r>
              <a:rPr lang="en-US" sz="2400" dirty="0"/>
              <a:t>Mutual accusations of hairsplitting, nitpicking, </a:t>
            </a:r>
            <a:r>
              <a:rPr lang="en-US" sz="2400" dirty="0" smtClean="0"/>
              <a:t>quibbling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35168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251520" y="-62915"/>
            <a:ext cx="8784976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           </a:t>
            </a:r>
            <a:r>
              <a:rPr lang="fr-FR" altLang="fr-FR" sz="3200" kern="0" dirty="0" smtClean="0"/>
              <a:t>Daily life </a:t>
            </a:r>
            <a:r>
              <a:rPr lang="fr-FR" altLang="fr-FR" sz="3200" kern="0" dirty="0" err="1" smtClean="0"/>
              <a:t>sophisms</a:t>
            </a:r>
            <a:endParaRPr lang="fr-FR" sz="32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="1" dirty="0" smtClean="0"/>
              <a:t>                          Against </a:t>
            </a:r>
            <a:r>
              <a:rPr lang="fr-FR" sz="2400" b="1" dirty="0" err="1" smtClean="0"/>
              <a:t>others</a:t>
            </a:r>
            <a:r>
              <a:rPr lang="fr-FR" sz="2400" b="1" dirty="0" smtClean="0"/>
              <a:t> … </a:t>
            </a:r>
            <a:r>
              <a:rPr lang="fr-FR" sz="2400" dirty="0" smtClean="0"/>
              <a:t> </a:t>
            </a:r>
          </a:p>
          <a:p>
            <a:pPr lvl="0" algn="just"/>
            <a:endParaRPr lang="fr-FR" sz="2400" dirty="0"/>
          </a:p>
          <a:p>
            <a:pPr marL="457200" lvl="0" indent="-457200" algn="just">
              <a:buAutoNum type="arabicPeriod" startAt="6"/>
            </a:pPr>
            <a:r>
              <a:rPr lang="en-US" sz="2400" dirty="0" smtClean="0"/>
              <a:t>Jealousy </a:t>
            </a:r>
          </a:p>
          <a:p>
            <a:pPr algn="just"/>
            <a:r>
              <a:rPr lang="en-US" sz="2000" i="1" dirty="0" smtClean="0"/>
              <a:t>“</a:t>
            </a:r>
            <a:r>
              <a:rPr lang="en-US" sz="2000" i="1" dirty="0"/>
              <a:t>Someone else said such a thing; it is, therefore, </a:t>
            </a:r>
            <a:r>
              <a:rPr lang="en-US" sz="2000" i="1" dirty="0" smtClean="0"/>
              <a:t>false. I </a:t>
            </a:r>
            <a:r>
              <a:rPr lang="en-US" sz="2000" i="1" dirty="0"/>
              <a:t>did not write that book; it is, therefore, a bad one</a:t>
            </a:r>
            <a:r>
              <a:rPr lang="en-US" sz="2000" i="1" dirty="0" smtClean="0"/>
              <a:t>.”</a:t>
            </a:r>
          </a:p>
          <a:p>
            <a:pPr algn="just"/>
            <a:r>
              <a:rPr lang="en-US" sz="2400" dirty="0" smtClean="0"/>
              <a:t> </a:t>
            </a:r>
            <a:endParaRPr lang="fr-FR" sz="2400" dirty="0"/>
          </a:p>
          <a:p>
            <a:pPr algn="just"/>
            <a:r>
              <a:rPr lang="en-US" sz="2400" dirty="0"/>
              <a:t>7.  </a:t>
            </a:r>
            <a:r>
              <a:rPr lang="en-US" sz="2400" dirty="0" smtClean="0"/>
              <a:t>Spirit </a:t>
            </a:r>
            <a:r>
              <a:rPr lang="en-US" sz="2400" dirty="0"/>
              <a:t>of </a:t>
            </a:r>
            <a:r>
              <a:rPr lang="en-US" sz="2400" dirty="0" smtClean="0"/>
              <a:t>dispute</a:t>
            </a:r>
            <a:endParaRPr lang="fr-FR" sz="2400" dirty="0"/>
          </a:p>
          <a:p>
            <a:pPr algn="just"/>
            <a:r>
              <a:rPr lang="en-US" sz="2400" dirty="0"/>
              <a:t>     </a:t>
            </a:r>
            <a:r>
              <a:rPr lang="en-US" sz="2000" dirty="0" smtClean="0"/>
              <a:t>Montaigne:</a:t>
            </a:r>
            <a:r>
              <a:rPr lang="en-US" sz="2400" dirty="0" smtClean="0"/>
              <a:t> </a:t>
            </a:r>
            <a:r>
              <a:rPr lang="en-US" sz="2400" i="1" dirty="0" smtClean="0"/>
              <a:t>“</a:t>
            </a:r>
            <a:r>
              <a:rPr lang="en-US" sz="2000" i="1" dirty="0" smtClean="0"/>
              <a:t>We </a:t>
            </a:r>
            <a:r>
              <a:rPr lang="en-US" sz="2000" i="1" dirty="0"/>
              <a:t>become accustomed, unconsciously, to find </a:t>
            </a:r>
            <a:r>
              <a:rPr lang="en-US" sz="2000" i="1" dirty="0" smtClean="0"/>
              <a:t>reasons for </a:t>
            </a:r>
            <a:r>
              <a:rPr lang="en-US" sz="2000" i="1" dirty="0"/>
              <a:t>everything, and to place ourselves above reason by </a:t>
            </a:r>
            <a:r>
              <a:rPr lang="en-US" sz="2000" i="1" dirty="0" smtClean="0"/>
              <a:t>never yielding </a:t>
            </a:r>
            <a:r>
              <a:rPr lang="en-US" sz="2000" i="1" dirty="0"/>
              <a:t>to it, which leads us by degrees to hold nothing </a:t>
            </a:r>
            <a:r>
              <a:rPr lang="en-US" sz="2000" i="1" dirty="0" smtClean="0"/>
              <a:t>as certain</a:t>
            </a:r>
            <a:r>
              <a:rPr lang="en-US" sz="2000" i="1" dirty="0"/>
              <a:t>, and to confound truth with error, in regarding </a:t>
            </a:r>
            <a:r>
              <a:rPr lang="en-US" sz="2000" i="1" dirty="0" smtClean="0"/>
              <a:t>both </a:t>
            </a:r>
            <a:r>
              <a:rPr lang="fr-FR" sz="2000" i="1" dirty="0" smtClean="0"/>
              <a:t>as </a:t>
            </a:r>
            <a:r>
              <a:rPr lang="fr-FR" sz="2000" i="1" dirty="0" err="1"/>
              <a:t>equally</a:t>
            </a:r>
            <a:r>
              <a:rPr lang="fr-FR" sz="2000" i="1" dirty="0"/>
              <a:t> probable</a:t>
            </a:r>
            <a:r>
              <a:rPr lang="fr-FR" sz="2000" i="1" dirty="0" smtClean="0"/>
              <a:t>. »</a:t>
            </a:r>
          </a:p>
          <a:p>
            <a:pPr algn="just"/>
            <a:endParaRPr lang="en-US" sz="2000" dirty="0" smtClean="0"/>
          </a:p>
          <a:p>
            <a:pPr marL="457200" indent="-457200" algn="just">
              <a:buAutoNum type="arabicPeriod" startAt="8"/>
            </a:pPr>
            <a:r>
              <a:rPr lang="en-US" sz="2400" dirty="0" smtClean="0"/>
              <a:t>The </a:t>
            </a:r>
            <a:r>
              <a:rPr lang="en-US" sz="2400" dirty="0"/>
              <a:t>opposite tendency:  to grant everything </a:t>
            </a:r>
          </a:p>
          <a:p>
            <a:pPr algn="just"/>
            <a:r>
              <a:rPr lang="en-US" sz="2000" dirty="0" smtClean="0"/>
              <a:t>       (</a:t>
            </a:r>
            <a:r>
              <a:rPr lang="en-US" sz="2000" i="1" dirty="0"/>
              <a:t>The courtier fallacy</a:t>
            </a:r>
            <a:r>
              <a:rPr lang="en-US" sz="2000" dirty="0"/>
              <a:t>…)</a:t>
            </a:r>
            <a:endParaRPr lang="fr-FR" sz="20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9</a:t>
            </a:r>
            <a:r>
              <a:rPr lang="en-US" sz="2400" dirty="0"/>
              <a:t>.  To support one’s view at any rate </a:t>
            </a:r>
            <a:endParaRPr lang="fr-FR" sz="2400" dirty="0"/>
          </a:p>
          <a:p>
            <a:pPr algn="just"/>
            <a:r>
              <a:rPr lang="en-US" sz="2000" dirty="0" smtClean="0"/>
              <a:t>	Then</a:t>
            </a:r>
            <a:r>
              <a:rPr lang="en-US" sz="2000" i="1" dirty="0" smtClean="0"/>
              <a:t> </a:t>
            </a:r>
            <a:r>
              <a:rPr lang="en-US" sz="2000" i="1" dirty="0"/>
              <a:t>“we use any kind of arguments, good and bad</a:t>
            </a:r>
            <a:r>
              <a:rPr lang="en-US" sz="2000" i="1" dirty="0" smtClean="0"/>
              <a:t>,</a:t>
            </a:r>
          </a:p>
          <a:p>
            <a:pPr algn="just"/>
            <a:r>
              <a:rPr lang="en-US" sz="2000" i="1" dirty="0"/>
              <a:t> </a:t>
            </a:r>
            <a:r>
              <a:rPr lang="en-US" sz="2000" i="1" dirty="0" smtClean="0"/>
              <a:t>                in order that </a:t>
            </a:r>
            <a:r>
              <a:rPr lang="en-US" sz="2000" i="1" dirty="0"/>
              <a:t>there may be some to suit everyone”</a:t>
            </a:r>
            <a:r>
              <a:rPr lang="en-US" sz="2000" dirty="0"/>
              <a:t>.</a:t>
            </a:r>
            <a:endParaRPr lang="fr-FR" sz="20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 smtClean="0"/>
          </a:p>
          <a:p>
            <a:pPr algn="l">
              <a:spcBef>
                <a:spcPts val="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  </a:t>
            </a:r>
            <a:r>
              <a:rPr lang="fr-FR" sz="2400" i="1" dirty="0" smtClean="0"/>
              <a:t>    </a:t>
            </a:r>
            <a:endParaRPr lang="fr-FR" sz="20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	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		</a:t>
            </a:r>
            <a:endParaRPr lang="fr-FR" altLang="fr-FR" sz="24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32762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13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79512" y="188640"/>
            <a:ext cx="9145816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</a:t>
            </a:r>
            <a:r>
              <a:rPr lang="fr-FR" altLang="fr-FR" sz="2800" kern="0" dirty="0" smtClean="0"/>
              <a:t>Daily life </a:t>
            </a:r>
            <a:r>
              <a:rPr lang="fr-FR" altLang="fr-FR" sz="2800" kern="0" dirty="0" err="1" smtClean="0"/>
              <a:t>sophisms</a:t>
            </a:r>
            <a:endParaRPr lang="fr-FR" sz="40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</a:t>
            </a:r>
            <a:endParaRPr lang="fr-FR" sz="24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 smtClean="0"/>
          </a:p>
          <a:p>
            <a:pPr algn="just"/>
            <a:r>
              <a:rPr lang="en-US" sz="2400" b="1" dirty="0" smtClean="0"/>
              <a:t>False </a:t>
            </a:r>
            <a:r>
              <a:rPr lang="en-US" sz="2400" b="1" dirty="0" err="1" smtClean="0"/>
              <a:t>reasonings</a:t>
            </a:r>
            <a:r>
              <a:rPr lang="en-US" sz="2400" b="1" dirty="0" smtClean="0"/>
              <a:t> which arise from objects themselves</a:t>
            </a:r>
            <a:r>
              <a:rPr lang="fr-FR" sz="2400" dirty="0" smtClean="0"/>
              <a:t>.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From obscure objects… </a:t>
            </a:r>
            <a:r>
              <a:rPr lang="fr-FR" sz="2400" dirty="0" smtClean="0"/>
              <a:t>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(</a:t>
            </a:r>
            <a:r>
              <a:rPr lang="fr-FR" sz="2000" dirty="0"/>
              <a:t>T</a:t>
            </a:r>
            <a:r>
              <a:rPr lang="fr-FR" sz="2000" dirty="0" smtClean="0"/>
              <a:t>his </a:t>
            </a:r>
            <a:r>
              <a:rPr lang="fr-FR" sz="2000" dirty="0" err="1" smtClean="0"/>
              <a:t>does</a:t>
            </a:r>
            <a:r>
              <a:rPr lang="fr-FR" sz="2000" dirty="0" smtClean="0"/>
              <a:t> not </a:t>
            </a:r>
            <a:r>
              <a:rPr lang="fr-FR" sz="2000" dirty="0" err="1" smtClean="0"/>
              <a:t>prevent</a:t>
            </a:r>
            <a:r>
              <a:rPr lang="fr-FR" sz="2000" dirty="0" smtClean="0"/>
              <a:t> a (</a:t>
            </a:r>
            <a:r>
              <a:rPr lang="fr-FR" sz="2000" dirty="0" err="1" smtClean="0"/>
              <a:t>bad</a:t>
            </a:r>
            <a:r>
              <a:rPr lang="fr-FR" sz="2000" dirty="0" smtClean="0"/>
              <a:t>) influence of the </a:t>
            </a:r>
            <a:r>
              <a:rPr lang="fr-FR" sz="2000" dirty="0" err="1" smtClean="0"/>
              <a:t>will</a:t>
            </a:r>
            <a:r>
              <a:rPr lang="fr-FR" sz="2400" dirty="0" smtClean="0"/>
              <a:t>)   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	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		</a:t>
            </a:r>
            <a:endParaRPr lang="fr-FR" altLang="fr-FR" sz="24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116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14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79511" y="-62915"/>
            <a:ext cx="8994333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</a:t>
            </a:r>
            <a:r>
              <a:rPr lang="fr-FR" altLang="fr-FR" sz="2800" kern="0" dirty="0" smtClean="0"/>
              <a:t>Daily life </a:t>
            </a:r>
            <a:r>
              <a:rPr lang="fr-FR" altLang="fr-FR" sz="2800" kern="0" dirty="0" err="1" smtClean="0"/>
              <a:t>sophisms</a:t>
            </a:r>
            <a:endParaRPr lang="fr-FR" sz="40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</a:t>
            </a:r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1. </a:t>
            </a:r>
            <a:r>
              <a:rPr lang="fr-FR" sz="2400" dirty="0" err="1" smtClean="0"/>
              <a:t>Superficial</a:t>
            </a:r>
            <a:r>
              <a:rPr lang="fr-FR" sz="2400" dirty="0" smtClean="0"/>
              <a:t> observation (</a:t>
            </a:r>
            <a:r>
              <a:rPr lang="fr-FR" sz="2400" dirty="0" err="1" smtClean="0"/>
              <a:t>strongest</a:t>
            </a:r>
            <a:r>
              <a:rPr lang="fr-FR" sz="2400" dirty="0" smtClean="0"/>
              <a:t> impression)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dirty="0" smtClean="0"/>
              <a:t>      </a:t>
            </a:r>
            <a:r>
              <a:rPr lang="fr-FR" sz="2000" i="1" dirty="0" err="1" smtClean="0"/>
              <a:t>e.g</a:t>
            </a:r>
            <a:r>
              <a:rPr lang="fr-FR" sz="2000" i="1" dirty="0" smtClean="0"/>
              <a:t>:  More </a:t>
            </a:r>
            <a:r>
              <a:rPr lang="fr-FR" sz="2000" i="1" dirty="0" err="1" smtClean="0"/>
              <a:t>mistakes</a:t>
            </a:r>
            <a:r>
              <a:rPr lang="fr-FR" sz="2000" i="1" dirty="0" smtClean="0"/>
              <a:t> in a </a:t>
            </a:r>
            <a:r>
              <a:rPr lang="fr-FR" sz="2000" i="1" dirty="0" err="1" smtClean="0"/>
              <a:t>discourse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make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it</a:t>
            </a:r>
            <a:r>
              <a:rPr lang="fr-FR" sz="2000" i="1" dirty="0" smtClean="0"/>
              <a:t> false, more </a:t>
            </a:r>
            <a:r>
              <a:rPr lang="fr-FR" sz="2000" i="1" dirty="0" err="1" smtClean="0"/>
              <a:t>truths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make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it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true</a:t>
            </a:r>
            <a:r>
              <a:rPr lang="fr-FR" sz="2000" i="1" dirty="0" smtClean="0"/>
              <a:t> »</a:t>
            </a:r>
          </a:p>
          <a:p>
            <a:pPr algn="l">
              <a:spcBef>
                <a:spcPts val="600"/>
              </a:spcBef>
              <a:spcAft>
                <a:spcPts val="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/>
              <a:t> </a:t>
            </a:r>
            <a:r>
              <a:rPr lang="fr-FR" sz="2400" dirty="0" smtClean="0"/>
              <a:t>2.  False </a:t>
            </a:r>
            <a:r>
              <a:rPr lang="fr-FR" sz="2400" dirty="0" err="1" smtClean="0"/>
              <a:t>brightness</a:t>
            </a:r>
            <a:endParaRPr lang="fr-FR" sz="2400" dirty="0" smtClean="0"/>
          </a:p>
          <a:p>
            <a:pPr algn="l">
              <a:spcBef>
                <a:spcPts val="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/>
              <a:t> </a:t>
            </a:r>
            <a:r>
              <a:rPr lang="fr-FR" sz="2400" dirty="0" smtClean="0"/>
              <a:t>    </a:t>
            </a:r>
            <a:r>
              <a:rPr lang="fr-FR" sz="2000" i="1" dirty="0" err="1" smtClean="0"/>
              <a:t>e.g</a:t>
            </a:r>
            <a:r>
              <a:rPr lang="fr-FR" sz="2000" i="1" dirty="0" smtClean="0"/>
              <a:t>: « grand and </a:t>
            </a:r>
            <a:r>
              <a:rPr lang="fr-FR" sz="2000" i="1" dirty="0" err="1" smtClean="0"/>
              <a:t>pompous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eloquence</a:t>
            </a:r>
            <a:r>
              <a:rPr lang="fr-FR" sz="2000" i="1" dirty="0" smtClean="0"/>
              <a:t> »</a:t>
            </a:r>
            <a:endParaRPr lang="fr-FR" sz="2400" i="1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3. </a:t>
            </a:r>
            <a:r>
              <a:rPr lang="fr-FR" sz="2400" i="1" dirty="0" smtClean="0"/>
              <a:t>Ad hominem</a:t>
            </a:r>
            <a:r>
              <a:rPr lang="fr-FR" sz="2400" dirty="0" smtClean="0"/>
              <a:t> (?)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i="1" dirty="0" smtClean="0"/>
              <a:t>“A </a:t>
            </a:r>
            <a:r>
              <a:rPr lang="en-US" sz="2000" i="1" dirty="0"/>
              <a:t>man of learning is found to be of the same opinion with a heretic, in a matter of criticism, independent of religious controversies: A malicious adversary concludes </a:t>
            </a:r>
            <a:r>
              <a:rPr lang="en-US" sz="2000" i="1" dirty="0" smtClean="0"/>
              <a:t>that </a:t>
            </a:r>
            <a:r>
              <a:rPr lang="en-US" sz="2000" i="1" dirty="0"/>
              <a:t>he is favorable </a:t>
            </a:r>
            <a:r>
              <a:rPr lang="en-US" sz="2000" i="1" dirty="0" smtClean="0"/>
              <a:t>to heretics”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kern="0" dirty="0" smtClean="0">
                <a:latin typeface="+mn-lt"/>
              </a:rPr>
              <a:t> 4. False (</a:t>
            </a:r>
            <a:r>
              <a:rPr lang="fr-FR" altLang="fr-FR" sz="2400" kern="0" dirty="0" err="1" smtClean="0">
                <a:latin typeface="+mn-lt"/>
              </a:rPr>
              <a:t>hasty</a:t>
            </a:r>
            <a:r>
              <a:rPr lang="fr-FR" altLang="fr-FR" sz="2400" kern="0" dirty="0" smtClean="0">
                <a:latin typeface="+mn-lt"/>
              </a:rPr>
              <a:t>) inductions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kern="0" dirty="0">
                <a:latin typeface="+mn-lt"/>
              </a:rPr>
              <a:t> </a:t>
            </a:r>
            <a:r>
              <a:rPr lang="fr-FR" altLang="fr-FR" sz="2400" kern="0" dirty="0" smtClean="0">
                <a:latin typeface="+mn-lt"/>
              </a:rPr>
              <a:t>     </a:t>
            </a:r>
            <a:r>
              <a:rPr lang="fr-FR" altLang="fr-FR" sz="2000" i="1" kern="0" dirty="0" smtClean="0">
                <a:latin typeface="+mn-lt"/>
              </a:rPr>
              <a:t>« There are </a:t>
            </a:r>
            <a:r>
              <a:rPr lang="fr-FR" altLang="fr-FR" sz="2000" i="1" kern="0" dirty="0" err="1" smtClean="0">
                <a:latin typeface="+mn-lt"/>
              </a:rPr>
              <a:t>loose</a:t>
            </a:r>
            <a:r>
              <a:rPr lang="fr-FR" altLang="fr-FR" sz="2000" i="1" kern="0" dirty="0" smtClean="0">
                <a:latin typeface="+mn-lt"/>
              </a:rPr>
              <a:t> and light </a:t>
            </a:r>
            <a:r>
              <a:rPr lang="fr-FR" altLang="fr-FR" sz="2000" i="1" kern="0" dirty="0" err="1" smtClean="0">
                <a:latin typeface="+mn-lt"/>
              </a:rPr>
              <a:t>women</a:t>
            </a:r>
            <a:r>
              <a:rPr lang="fr-FR" altLang="fr-FR" sz="2000" i="1" kern="0" dirty="0" smtClean="0">
                <a:latin typeface="+mn-lt"/>
              </a:rPr>
              <a:t>, </a:t>
            </a:r>
            <a:r>
              <a:rPr lang="fr-FR" altLang="fr-FR" sz="2000" i="1" kern="0" dirty="0" err="1" smtClean="0">
                <a:latin typeface="+mn-lt"/>
              </a:rPr>
              <a:t>therefore</a:t>
            </a:r>
            <a:r>
              <a:rPr lang="fr-FR" altLang="fr-FR" sz="2000" i="1" kern="0" dirty="0" smtClean="0">
                <a:latin typeface="+mn-lt"/>
              </a:rPr>
              <a:t>…</a:t>
            </a:r>
            <a:r>
              <a:rPr lang="fr-FR" altLang="fr-FR" sz="2000" i="1" kern="0" dirty="0" smtClean="0">
                <a:latin typeface="+mn-lt"/>
              </a:rPr>
              <a:t> »</a:t>
            </a:r>
          </a:p>
          <a:p>
            <a:pPr algn="just">
              <a:spcBef>
                <a:spcPts val="1200"/>
              </a:spcBef>
            </a:pPr>
            <a:r>
              <a:rPr lang="fr-FR" altLang="fr-FR" sz="2400" kern="0" dirty="0"/>
              <a:t> </a:t>
            </a:r>
            <a:r>
              <a:rPr lang="fr-FR" altLang="fr-FR" sz="2400" kern="0" dirty="0" smtClean="0"/>
              <a:t>5. </a:t>
            </a:r>
            <a:r>
              <a:rPr lang="en-US" altLang="fr-FR" sz="2400" dirty="0" smtClean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judge of </a:t>
            </a:r>
            <a:r>
              <a:rPr lang="en-US" sz="2400" dirty="0" smtClean="0"/>
              <a:t>advices by the </a:t>
            </a:r>
            <a:r>
              <a:rPr lang="fr-FR" sz="2400" dirty="0" err="1" smtClean="0"/>
              <a:t>event</a:t>
            </a:r>
            <a:endParaRPr lang="fr-FR" sz="2400" dirty="0" smtClean="0"/>
          </a:p>
          <a:p>
            <a:pPr algn="just">
              <a:spcBef>
                <a:spcPts val="0"/>
              </a:spcBef>
            </a:pPr>
            <a:r>
              <a:rPr lang="fr-FR" altLang="fr-FR" sz="2400" kern="0" dirty="0"/>
              <a:t>	</a:t>
            </a:r>
            <a:r>
              <a:rPr lang="fr-FR" altLang="fr-FR" sz="2000" i="1" kern="0" dirty="0" smtClean="0"/>
              <a:t>« He </a:t>
            </a:r>
            <a:r>
              <a:rPr lang="fr-FR" altLang="fr-FR" sz="2000" i="1" kern="0" dirty="0" err="1" smtClean="0"/>
              <a:t>is</a:t>
            </a:r>
            <a:r>
              <a:rPr lang="fr-FR" altLang="fr-FR" sz="2000" i="1" kern="0" dirty="0" smtClean="0"/>
              <a:t> </a:t>
            </a:r>
            <a:r>
              <a:rPr lang="fr-FR" altLang="fr-FR" sz="2000" i="1" kern="0" dirty="0" err="1" smtClean="0"/>
              <a:t>unsuccessful</a:t>
            </a:r>
            <a:r>
              <a:rPr lang="fr-FR" altLang="fr-FR" sz="2000" i="1" kern="0" dirty="0" smtClean="0"/>
              <a:t>, </a:t>
            </a:r>
            <a:r>
              <a:rPr lang="fr-FR" altLang="fr-FR" sz="2000" i="1" kern="0" dirty="0" err="1" smtClean="0"/>
              <a:t>therefore</a:t>
            </a:r>
            <a:r>
              <a:rPr lang="fr-FR" altLang="fr-FR" sz="2000" i="1" kern="0" dirty="0" smtClean="0"/>
              <a:t> </a:t>
            </a:r>
            <a:r>
              <a:rPr lang="fr-FR" altLang="fr-FR" sz="2000" i="1" kern="0" dirty="0" err="1" smtClean="0"/>
              <a:t>he</a:t>
            </a:r>
            <a:r>
              <a:rPr lang="fr-FR" altLang="fr-FR" sz="2000" i="1" kern="0" dirty="0" smtClean="0"/>
              <a:t> </a:t>
            </a:r>
            <a:r>
              <a:rPr lang="fr-FR" altLang="fr-FR" sz="2000" i="1" kern="0" dirty="0" err="1" smtClean="0"/>
              <a:t>is</a:t>
            </a:r>
            <a:r>
              <a:rPr lang="fr-FR" altLang="fr-FR" sz="2000" i="1" kern="0" dirty="0" smtClean="0"/>
              <a:t> </a:t>
            </a:r>
            <a:r>
              <a:rPr lang="fr-FR" altLang="fr-FR" sz="2000" i="1" kern="0" dirty="0" err="1" smtClean="0"/>
              <a:t>wrong</a:t>
            </a:r>
            <a:r>
              <a:rPr lang="fr-FR" altLang="fr-FR" sz="2000" i="1" kern="0" dirty="0" smtClean="0"/>
              <a:t> »</a:t>
            </a:r>
            <a:endParaRPr lang="fr-FR" altLang="fr-FR" sz="2000" i="1" kern="0" dirty="0"/>
          </a:p>
        </p:txBody>
      </p:sp>
    </p:spTree>
    <p:extLst>
      <p:ext uri="{BB962C8B-B14F-4D97-AF65-F5344CB8AC3E}">
        <p14:creationId xmlns:p14="http://schemas.microsoft.com/office/powerpoint/2010/main" val="2255654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15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395536" y="-62915"/>
            <a:ext cx="8568952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</a:t>
            </a:r>
            <a:r>
              <a:rPr lang="fr-FR" altLang="fr-FR" sz="2800" kern="0" dirty="0" smtClean="0"/>
              <a:t>Daily life </a:t>
            </a:r>
            <a:r>
              <a:rPr lang="fr-FR" altLang="fr-FR" sz="2800" kern="0" dirty="0" err="1" smtClean="0"/>
              <a:t>sophisms</a:t>
            </a:r>
            <a:endParaRPr lang="fr-FR" sz="40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</a:t>
            </a:r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6…7..8 (</a:t>
            </a:r>
            <a:r>
              <a:rPr lang="fr-FR" sz="2400" dirty="0" err="1" smtClean="0"/>
              <a:t>Insufficient</a:t>
            </a:r>
            <a:r>
              <a:rPr lang="fr-FR" sz="2400" dirty="0" smtClean="0"/>
              <a:t>) </a:t>
            </a:r>
            <a:r>
              <a:rPr lang="fr-FR" sz="2400" dirty="0" err="1"/>
              <a:t>a</a:t>
            </a:r>
            <a:r>
              <a:rPr lang="fr-FR" sz="2400" dirty="0" err="1" smtClean="0"/>
              <a:t>uthority</a:t>
            </a:r>
            <a:r>
              <a:rPr lang="fr-FR" sz="2400" dirty="0" smtClean="0"/>
              <a:t> and (</a:t>
            </a:r>
            <a:r>
              <a:rPr lang="fr-FR" sz="2400" dirty="0" err="1" smtClean="0"/>
              <a:t>outward</a:t>
            </a:r>
            <a:r>
              <a:rPr lang="fr-FR" sz="2400" dirty="0" smtClean="0"/>
              <a:t>) </a:t>
            </a:r>
            <a:r>
              <a:rPr lang="fr-FR" sz="2400" dirty="0" err="1" smtClean="0"/>
              <a:t>manner</a:t>
            </a:r>
            <a:endParaRPr lang="fr-FR" sz="2400" dirty="0" smtClean="0"/>
          </a:p>
          <a:p>
            <a:pPr algn="l">
              <a:spcBef>
                <a:spcPts val="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dirty="0" smtClean="0"/>
              <a:t>          The </a:t>
            </a:r>
            <a:r>
              <a:rPr lang="fr-FR" sz="2000" dirty="0" err="1" smtClean="0"/>
              <a:t>most</a:t>
            </a:r>
            <a:r>
              <a:rPr lang="fr-FR" sz="2000" dirty="0" smtClean="0"/>
              <a:t> </a:t>
            </a:r>
            <a:r>
              <a:rPr lang="fr-FR" sz="2000" dirty="0" err="1" smtClean="0"/>
              <a:t>frequent</a:t>
            </a:r>
            <a:r>
              <a:rPr lang="fr-FR" sz="2000" dirty="0" smtClean="0"/>
              <a:t>…</a:t>
            </a:r>
          </a:p>
          <a:p>
            <a:pPr algn="just"/>
            <a:r>
              <a:rPr lang="fr-FR" sz="2400" dirty="0" smtClean="0"/>
              <a:t> « </a:t>
            </a:r>
            <a:r>
              <a:rPr lang="en-US" sz="2000" dirty="0" smtClean="0"/>
              <a:t>the </a:t>
            </a:r>
            <a:r>
              <a:rPr lang="en-US" sz="2000" dirty="0"/>
              <a:t>majority of men are </a:t>
            </a:r>
            <a:r>
              <a:rPr lang="en-US" sz="2000" dirty="0" smtClean="0"/>
              <a:t>determined to </a:t>
            </a:r>
            <a:r>
              <a:rPr lang="en-US" sz="2000" dirty="0"/>
              <a:t>believe one opinion rather than another, not by any </a:t>
            </a:r>
            <a:r>
              <a:rPr lang="en-US" sz="2000" dirty="0" smtClean="0"/>
              <a:t>solid and </a:t>
            </a:r>
            <a:r>
              <a:rPr lang="en-US" sz="2000" dirty="0"/>
              <a:t>essential reasons which might lead them to know </a:t>
            </a:r>
            <a:r>
              <a:rPr lang="en-US" sz="2000" dirty="0" smtClean="0"/>
              <a:t>the truth</a:t>
            </a:r>
            <a:r>
              <a:rPr lang="en-US" sz="2000" dirty="0"/>
              <a:t>, but by certain exterior and foreign marks which </a:t>
            </a:r>
            <a:r>
              <a:rPr lang="en-US" sz="2000" dirty="0" smtClean="0"/>
              <a:t>are more </a:t>
            </a:r>
            <a:r>
              <a:rPr lang="en-US" sz="2000" dirty="0"/>
              <a:t>consonant to, or which they judge to be </a:t>
            </a:r>
            <a:r>
              <a:rPr lang="en-US" sz="2000" dirty="0" smtClean="0"/>
              <a:t>more consonant </a:t>
            </a:r>
            <a:r>
              <a:rPr lang="en-US" sz="2000" dirty="0" smtClean="0"/>
              <a:t>to </a:t>
            </a:r>
            <a:r>
              <a:rPr lang="en-US" sz="2000" dirty="0"/>
              <a:t>truth, than to falsehood</a:t>
            </a:r>
            <a:r>
              <a:rPr lang="en-US" sz="2000" dirty="0" smtClean="0"/>
              <a:t>.”</a:t>
            </a:r>
          </a:p>
          <a:p>
            <a:pPr algn="just"/>
            <a:endParaRPr lang="en-US" altLang="fr-FR" sz="2000" i="1" kern="0" dirty="0"/>
          </a:p>
          <a:p>
            <a:pPr algn="just"/>
            <a:r>
              <a:rPr lang="en-US" altLang="fr-FR" sz="2000" i="1" kern="0" dirty="0"/>
              <a:t>T</a:t>
            </a:r>
            <a:r>
              <a:rPr lang="en-US" altLang="fr-FR" sz="2000" i="1" kern="0" dirty="0" smtClean="0"/>
              <a:t>he authority of the Church helps the simplest of the faithful men …</a:t>
            </a:r>
          </a:p>
          <a:p>
            <a:pPr algn="just"/>
            <a:r>
              <a:rPr lang="en-US" altLang="fr-FR" sz="2000" i="1" kern="0" dirty="0" smtClean="0"/>
              <a:t>Heretics have very bad manners… (ad </a:t>
            </a:r>
            <a:r>
              <a:rPr lang="en-US" altLang="fr-FR" sz="2000" i="1" kern="0" dirty="0" err="1" smtClean="0"/>
              <a:t>baculum</a:t>
            </a:r>
            <a:r>
              <a:rPr lang="en-US" altLang="fr-FR" sz="2000" i="1" kern="0" dirty="0" smtClean="0"/>
              <a:t> ?)..and no signs (</a:t>
            </a:r>
            <a:r>
              <a:rPr lang="en-US" altLang="fr-FR" sz="2000" i="1" kern="0" dirty="0" err="1" smtClean="0"/>
              <a:t>e.g</a:t>
            </a:r>
            <a:r>
              <a:rPr lang="en-US" altLang="fr-FR" sz="2000" i="1" kern="0" dirty="0" smtClean="0"/>
              <a:t> miracles)</a:t>
            </a:r>
          </a:p>
          <a:p>
            <a:pPr algn="just"/>
            <a:endParaRPr lang="en-US" altLang="fr-FR" sz="2000" i="1" kern="0" dirty="0"/>
          </a:p>
          <a:p>
            <a:pPr algn="just"/>
            <a:r>
              <a:rPr lang="en-US" altLang="fr-FR" sz="2000" i="1" kern="0" dirty="0" smtClean="0"/>
              <a:t>But for less important things … </a:t>
            </a:r>
          </a:p>
          <a:p>
            <a:pPr algn="just"/>
            <a:endParaRPr lang="en-US" altLang="fr-FR" sz="2000" i="1" kern="0" dirty="0"/>
          </a:p>
        </p:txBody>
      </p:sp>
    </p:spTree>
    <p:extLst>
      <p:ext uri="{BB962C8B-B14F-4D97-AF65-F5344CB8AC3E}">
        <p14:creationId xmlns:p14="http://schemas.microsoft.com/office/powerpoint/2010/main" val="3107842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16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07504" y="-62915"/>
            <a:ext cx="8856984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</a:t>
            </a:r>
            <a:r>
              <a:rPr lang="fr-FR" altLang="fr-FR" sz="2800" kern="0" dirty="0" smtClean="0"/>
              <a:t>Daily life </a:t>
            </a:r>
            <a:r>
              <a:rPr lang="fr-FR" altLang="fr-FR" sz="2800" kern="0" dirty="0" err="1" smtClean="0"/>
              <a:t>sophisms</a:t>
            </a:r>
            <a:endParaRPr lang="fr-FR" sz="40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</a:t>
            </a:r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6…7..8 (</a:t>
            </a:r>
            <a:r>
              <a:rPr lang="fr-FR" sz="2400" dirty="0" err="1" smtClean="0"/>
              <a:t>Insufficient</a:t>
            </a:r>
            <a:r>
              <a:rPr lang="fr-FR" sz="2400" dirty="0" smtClean="0"/>
              <a:t>) </a:t>
            </a:r>
            <a:r>
              <a:rPr lang="fr-FR" sz="2400" dirty="0" err="1"/>
              <a:t>a</a:t>
            </a:r>
            <a:r>
              <a:rPr lang="fr-FR" sz="2400" dirty="0" err="1" smtClean="0"/>
              <a:t>uthority</a:t>
            </a:r>
            <a:r>
              <a:rPr lang="fr-FR" sz="2400" dirty="0" smtClean="0"/>
              <a:t> and (</a:t>
            </a:r>
            <a:r>
              <a:rPr lang="fr-FR" sz="2400" dirty="0" err="1" smtClean="0"/>
              <a:t>outward</a:t>
            </a:r>
            <a:r>
              <a:rPr lang="fr-FR" sz="2400" dirty="0" smtClean="0"/>
              <a:t>) </a:t>
            </a:r>
            <a:r>
              <a:rPr lang="fr-FR" sz="2400" dirty="0" err="1" smtClean="0"/>
              <a:t>manner</a:t>
            </a:r>
            <a:endParaRPr lang="fr-FR" sz="2400" dirty="0" smtClean="0"/>
          </a:p>
          <a:p>
            <a:pPr algn="just"/>
            <a:endParaRPr lang="en-US" altLang="fr-FR" sz="2000" i="1" kern="0" dirty="0"/>
          </a:p>
          <a:p>
            <a:pPr algn="just"/>
            <a:r>
              <a:rPr lang="en-US" altLang="fr-FR" sz="2000" i="1" kern="0" dirty="0" smtClean="0"/>
              <a:t>The number of witnesses… (ad </a:t>
            </a:r>
            <a:r>
              <a:rPr lang="en-US" altLang="fr-FR" sz="2000" i="1" kern="0" dirty="0" err="1" smtClean="0"/>
              <a:t>populum</a:t>
            </a:r>
            <a:r>
              <a:rPr lang="en-US" altLang="fr-FR" sz="2000" i="1" kern="0" dirty="0" smtClean="0"/>
              <a:t>?)</a:t>
            </a:r>
          </a:p>
          <a:p>
            <a:pPr algn="just"/>
            <a:r>
              <a:rPr lang="en-US" altLang="fr-FR" sz="2000" i="1" kern="0" dirty="0" smtClean="0"/>
              <a:t>“</a:t>
            </a:r>
            <a:r>
              <a:rPr lang="en-US" sz="2000" i="1" dirty="0"/>
              <a:t>as an author of our </a:t>
            </a:r>
            <a:r>
              <a:rPr lang="en-US" sz="2000" i="1" dirty="0" smtClean="0"/>
              <a:t>time has </a:t>
            </a:r>
            <a:r>
              <a:rPr lang="en-US" sz="2000" i="1" dirty="0"/>
              <a:t>wisely remarked, in difficult things, which each </a:t>
            </a:r>
            <a:r>
              <a:rPr lang="en-US" sz="2000" i="1" dirty="0" smtClean="0"/>
              <a:t>must discover </a:t>
            </a:r>
            <a:r>
              <a:rPr lang="en-US" sz="2000" i="1" dirty="0"/>
              <a:t>for himself, it is more likely that a single </a:t>
            </a:r>
            <a:r>
              <a:rPr lang="en-US" sz="2000" i="1" dirty="0" smtClean="0"/>
              <a:t>person will discover </a:t>
            </a:r>
            <a:r>
              <a:rPr lang="en-US" sz="2000" i="1" dirty="0"/>
              <a:t>the truth than that many will</a:t>
            </a:r>
            <a:r>
              <a:rPr lang="en-US" sz="2000" i="1" dirty="0" smtClean="0"/>
              <a:t>. </a:t>
            </a:r>
            <a:r>
              <a:rPr lang="fr-FR" sz="2000" i="1" dirty="0" err="1" smtClean="0"/>
              <a:t>Thus</a:t>
            </a:r>
            <a:r>
              <a:rPr lang="fr-FR" sz="2000" i="1" dirty="0" smtClean="0"/>
              <a:t> </a:t>
            </a:r>
            <a:r>
              <a:rPr lang="en-US" sz="2000" i="1" dirty="0" smtClean="0"/>
              <a:t>the </a:t>
            </a:r>
            <a:r>
              <a:rPr lang="en-US" sz="2000" i="1" dirty="0"/>
              <a:t>following is not a valid inference : this opinion </a:t>
            </a:r>
            <a:r>
              <a:rPr lang="en-US" sz="2000" i="1" dirty="0" smtClean="0"/>
              <a:t>is held </a:t>
            </a:r>
            <a:r>
              <a:rPr lang="en-US" sz="2000" i="1" dirty="0"/>
              <a:t>by the majority of philosophers ; it is, therefore, </a:t>
            </a:r>
            <a:r>
              <a:rPr lang="en-US" sz="2000" i="1" dirty="0" smtClean="0"/>
              <a:t>the </a:t>
            </a:r>
            <a:r>
              <a:rPr lang="fr-FR" sz="2000" i="1" dirty="0" err="1" smtClean="0"/>
              <a:t>truest</a:t>
            </a:r>
            <a:r>
              <a:rPr lang="fr-FR" sz="2000" i="1" dirty="0" smtClean="0"/>
              <a:t>. »</a:t>
            </a:r>
          </a:p>
          <a:p>
            <a:pPr algn="just"/>
            <a:endParaRPr lang="fr-FR" altLang="fr-FR" sz="2000" i="1" kern="0" dirty="0"/>
          </a:p>
          <a:p>
            <a:pPr algn="just"/>
            <a:endParaRPr lang="fr-FR" altLang="fr-FR" sz="2000" i="1" kern="0" dirty="0"/>
          </a:p>
          <a:p>
            <a:pPr algn="just"/>
            <a:r>
              <a:rPr lang="en-US" sz="2000" i="1" dirty="0" smtClean="0"/>
              <a:t>“ …. men </a:t>
            </a:r>
            <a:r>
              <a:rPr lang="en-US" sz="2000" i="1" dirty="0"/>
              <a:t>do not like to make </a:t>
            </a:r>
            <a:r>
              <a:rPr lang="en-US" sz="2000" i="1" dirty="0" smtClean="0"/>
              <a:t>distinctions</a:t>
            </a:r>
            <a:r>
              <a:rPr lang="en-US" sz="2000" i="1" dirty="0"/>
              <a:t>. </a:t>
            </a:r>
            <a:r>
              <a:rPr lang="en-US" sz="2000" i="1" dirty="0" smtClean="0"/>
              <a:t>Discrimination </a:t>
            </a:r>
            <a:r>
              <a:rPr lang="en-US" sz="2000" i="1" dirty="0"/>
              <a:t>perplexes </a:t>
            </a:r>
            <a:r>
              <a:rPr lang="en-US" sz="2000" i="1" dirty="0" smtClean="0"/>
              <a:t>them; </a:t>
            </a:r>
            <a:r>
              <a:rPr lang="en-US" sz="2000" i="1" dirty="0"/>
              <a:t>they will have all or nothing</a:t>
            </a:r>
            <a:r>
              <a:rPr lang="en-US" sz="2000" i="1" dirty="0" smtClean="0"/>
              <a:t>. If they </a:t>
            </a:r>
            <a:r>
              <a:rPr lang="en-US" sz="2000" i="1" dirty="0"/>
              <a:t>trust to a man in one thing, they will trust to </a:t>
            </a:r>
            <a:r>
              <a:rPr lang="en-US" sz="2000" i="1" dirty="0" smtClean="0"/>
              <a:t>him in </a:t>
            </a:r>
            <a:r>
              <a:rPr lang="en-US" sz="2000" i="1" dirty="0"/>
              <a:t>everything ; if they do not in one, they will not in any </a:t>
            </a:r>
            <a:r>
              <a:rPr lang="en-US" sz="2000" i="1" dirty="0" smtClean="0"/>
              <a:t>; they </a:t>
            </a:r>
            <a:r>
              <a:rPr lang="en-US" sz="2000" i="1" dirty="0"/>
              <a:t>love short, plain, and easy ways</a:t>
            </a:r>
            <a:r>
              <a:rPr lang="en-US" sz="2000" dirty="0" smtClean="0"/>
              <a:t>.”</a:t>
            </a:r>
            <a:endParaRPr lang="fr-FR" altLang="fr-FR" sz="2000" i="1" kern="0" dirty="0"/>
          </a:p>
        </p:txBody>
      </p:sp>
    </p:spTree>
    <p:extLst>
      <p:ext uri="{BB962C8B-B14F-4D97-AF65-F5344CB8AC3E}">
        <p14:creationId xmlns:p14="http://schemas.microsoft.com/office/powerpoint/2010/main" val="3456446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17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07504" y="-62915"/>
            <a:ext cx="8856984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</a:t>
            </a:r>
            <a:r>
              <a:rPr lang="fr-FR" altLang="fr-FR" sz="2800" kern="0" dirty="0" smtClean="0"/>
              <a:t>Daily life </a:t>
            </a:r>
            <a:r>
              <a:rPr lang="fr-FR" altLang="fr-FR" sz="2800" kern="0" dirty="0" err="1" smtClean="0"/>
              <a:t>sophisms</a:t>
            </a:r>
            <a:endParaRPr lang="fr-FR" sz="40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</a:t>
            </a:r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6…7..8 (</a:t>
            </a:r>
            <a:r>
              <a:rPr lang="fr-FR" sz="2400" dirty="0" err="1" smtClean="0"/>
              <a:t>Insufficient</a:t>
            </a:r>
            <a:r>
              <a:rPr lang="fr-FR" sz="2400" dirty="0" smtClean="0"/>
              <a:t>) </a:t>
            </a:r>
            <a:r>
              <a:rPr lang="fr-FR" sz="2400" dirty="0" err="1"/>
              <a:t>a</a:t>
            </a:r>
            <a:r>
              <a:rPr lang="fr-FR" sz="2400" dirty="0" err="1" smtClean="0"/>
              <a:t>uthority</a:t>
            </a:r>
            <a:r>
              <a:rPr lang="fr-FR" sz="2400" dirty="0" smtClean="0"/>
              <a:t> and (</a:t>
            </a:r>
            <a:r>
              <a:rPr lang="fr-FR" sz="2400" dirty="0" err="1" smtClean="0"/>
              <a:t>outward</a:t>
            </a:r>
            <a:r>
              <a:rPr lang="fr-FR" sz="2400" dirty="0" smtClean="0"/>
              <a:t>) </a:t>
            </a:r>
            <a:r>
              <a:rPr lang="fr-FR" sz="2400" dirty="0" err="1" smtClean="0"/>
              <a:t>manner</a:t>
            </a:r>
            <a:endParaRPr lang="fr-FR" sz="2400" dirty="0" smtClean="0"/>
          </a:p>
          <a:p>
            <a:pPr algn="just"/>
            <a:endParaRPr lang="en-US" altLang="fr-FR" sz="2000" i="1" kern="0" dirty="0" smtClean="0"/>
          </a:p>
          <a:p>
            <a:pPr algn="just"/>
            <a:r>
              <a:rPr lang="en-US" altLang="fr-FR" sz="2000" i="1" kern="0" dirty="0" smtClean="0"/>
              <a:t>Unnecessary warrants … (used up-down and bottom-up):</a:t>
            </a:r>
          </a:p>
          <a:p>
            <a:pPr algn="just"/>
            <a:endParaRPr lang="en-US" altLang="fr-FR" sz="2000" i="1" kern="0" dirty="0"/>
          </a:p>
          <a:p>
            <a:pPr algn="just"/>
            <a:r>
              <a:rPr lang="fr-FR" altLang="fr-FR" sz="2000" i="1" kern="0" dirty="0" smtClean="0"/>
              <a:t>-    Age, (</a:t>
            </a:r>
            <a:r>
              <a:rPr lang="fr-FR" altLang="fr-FR" sz="2000" i="1" kern="0" dirty="0" err="1" smtClean="0"/>
              <a:t>irrrelevant</a:t>
            </a:r>
            <a:r>
              <a:rPr lang="fr-FR" altLang="fr-FR" sz="2000" i="1" kern="0" dirty="0" smtClean="0"/>
              <a:t>) </a:t>
            </a:r>
            <a:r>
              <a:rPr lang="fr-FR" altLang="fr-FR" sz="2000" i="1" kern="0" dirty="0" err="1" smtClean="0"/>
              <a:t>experience</a:t>
            </a:r>
            <a:endParaRPr lang="fr-FR" altLang="fr-FR" sz="2000" i="1" kern="0" dirty="0"/>
          </a:p>
          <a:p>
            <a:pPr algn="just"/>
            <a:r>
              <a:rPr lang="fr-FR" altLang="fr-FR" sz="2000" i="1" kern="0" dirty="0" smtClean="0"/>
              <a:t>-    « </a:t>
            </a:r>
            <a:r>
              <a:rPr lang="fr-FR" altLang="fr-FR" sz="2000" i="1" kern="0" dirty="0" err="1" smtClean="0"/>
              <a:t>Piety</a:t>
            </a:r>
            <a:r>
              <a:rPr lang="fr-FR" altLang="fr-FR" sz="2000" i="1" kern="0" dirty="0" smtClean="0"/>
              <a:t>, </a:t>
            </a:r>
            <a:r>
              <a:rPr lang="fr-FR" altLang="fr-FR" sz="2000" i="1" kern="0" dirty="0" err="1" smtClean="0"/>
              <a:t>wisdom</a:t>
            </a:r>
            <a:r>
              <a:rPr lang="fr-FR" altLang="fr-FR" sz="2000" i="1" kern="0" dirty="0" smtClean="0"/>
              <a:t>, </a:t>
            </a:r>
            <a:r>
              <a:rPr lang="fr-FR" altLang="fr-FR" sz="2000" i="1" kern="0" dirty="0" err="1" smtClean="0"/>
              <a:t>moderation</a:t>
            </a:r>
            <a:r>
              <a:rPr lang="fr-FR" altLang="fr-FR" sz="2000" i="1" kern="0" dirty="0" smtClean="0"/>
              <a:t> » </a:t>
            </a:r>
          </a:p>
          <a:p>
            <a:pPr marL="342900" indent="-342900" algn="just">
              <a:buFontTx/>
              <a:buChar char="-"/>
            </a:pPr>
            <a:r>
              <a:rPr lang="fr-FR" altLang="fr-FR" sz="2000" i="1" kern="0" dirty="0" err="1" smtClean="0"/>
              <a:t>Wealth</a:t>
            </a:r>
            <a:endParaRPr lang="fr-FR" altLang="fr-FR" sz="2000" i="1" kern="0" dirty="0" smtClean="0"/>
          </a:p>
          <a:p>
            <a:pPr marL="342900" indent="-342900" algn="just">
              <a:buFontTx/>
              <a:buChar char="-"/>
            </a:pPr>
            <a:r>
              <a:rPr lang="fr-FR" altLang="fr-FR" sz="2000" i="1" kern="0" dirty="0" smtClean="0"/>
              <a:t>Noble </a:t>
            </a:r>
            <a:r>
              <a:rPr lang="fr-FR" altLang="fr-FR" sz="2000" i="1" kern="0" dirty="0" err="1" smtClean="0"/>
              <a:t>birth</a:t>
            </a:r>
            <a:r>
              <a:rPr lang="fr-FR" altLang="fr-FR" sz="2000" i="1" kern="0" dirty="0" smtClean="0"/>
              <a:t>, social </a:t>
            </a:r>
            <a:r>
              <a:rPr lang="fr-FR" altLang="fr-FR" sz="2000" i="1" kern="0" dirty="0" err="1" smtClean="0"/>
              <a:t>rank</a:t>
            </a:r>
            <a:r>
              <a:rPr lang="fr-FR" altLang="fr-FR" sz="2000" i="1" kern="0" dirty="0" smtClean="0"/>
              <a:t>… </a:t>
            </a:r>
          </a:p>
          <a:p>
            <a:pPr algn="just"/>
            <a:endParaRPr lang="fr-FR" altLang="fr-FR" sz="2000" i="1" kern="0" dirty="0" smtClean="0"/>
          </a:p>
          <a:p>
            <a:pPr algn="just"/>
            <a:r>
              <a:rPr lang="fr-FR" altLang="fr-FR" sz="2000" i="1" kern="0" dirty="0" smtClean="0"/>
              <a:t> « </a:t>
            </a:r>
            <a:r>
              <a:rPr lang="en-US" sz="2000" dirty="0"/>
              <a:t>we must judge of the manner by </a:t>
            </a:r>
            <a:r>
              <a:rPr lang="en-US" sz="2000" dirty="0" smtClean="0"/>
              <a:t>the manner</a:t>
            </a:r>
            <a:r>
              <a:rPr lang="en-US" sz="2000" dirty="0"/>
              <a:t>, and the matter by the matter, and not the </a:t>
            </a:r>
            <a:r>
              <a:rPr lang="en-US" sz="2000" dirty="0" smtClean="0"/>
              <a:t>matter by </a:t>
            </a:r>
            <a:r>
              <a:rPr lang="en-US" sz="2000" dirty="0"/>
              <a:t>the manner, nor the manner by the matter</a:t>
            </a:r>
            <a:r>
              <a:rPr lang="en-US" sz="2000" dirty="0" smtClean="0"/>
              <a:t>.”</a:t>
            </a:r>
          </a:p>
          <a:p>
            <a:pPr algn="just"/>
            <a:endParaRPr lang="en-US" altLang="fr-FR" sz="2000" i="1" kern="0" dirty="0" smtClean="0"/>
          </a:p>
          <a:p>
            <a:pPr algn="just"/>
            <a:r>
              <a:rPr lang="fr-FR" altLang="fr-FR" sz="2000" i="1" kern="0" dirty="0" smtClean="0"/>
              <a:t> </a:t>
            </a:r>
            <a:r>
              <a:rPr lang="en-US" altLang="fr-FR" sz="2000" i="1" kern="0" dirty="0"/>
              <a:t>“ </a:t>
            </a:r>
            <a:r>
              <a:rPr lang="en-US" sz="2000" dirty="0"/>
              <a:t>when we seek to move the minds of people, it is a small thing that we have right on our side ; and it is a great evil to have only right, and not</a:t>
            </a:r>
          </a:p>
          <a:p>
            <a:pPr algn="just"/>
            <a:r>
              <a:rPr lang="en-US" sz="2000" dirty="0"/>
              <a:t>to have also that which is necessary for making it relished. “</a:t>
            </a:r>
            <a:endParaRPr lang="fr-FR" altLang="fr-FR" sz="2000" i="1" kern="0" dirty="0"/>
          </a:p>
          <a:p>
            <a:pPr algn="just"/>
            <a:endParaRPr lang="fr-FR" altLang="fr-FR" sz="2000" i="1" kern="0" dirty="0" smtClean="0"/>
          </a:p>
          <a:p>
            <a:pPr algn="just"/>
            <a:endParaRPr lang="fr-FR" altLang="fr-FR" sz="2000" i="1" kern="0" dirty="0"/>
          </a:p>
        </p:txBody>
      </p:sp>
    </p:spTree>
    <p:extLst>
      <p:ext uri="{BB962C8B-B14F-4D97-AF65-F5344CB8AC3E}">
        <p14:creationId xmlns:p14="http://schemas.microsoft.com/office/powerpoint/2010/main" val="2950597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18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07503" y="-62915"/>
            <a:ext cx="9022209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Conclusion</a:t>
            </a:r>
            <a:r>
              <a:rPr lang="fr-FR" sz="2400" dirty="0" smtClean="0"/>
              <a:t>  </a:t>
            </a:r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i="1" kern="0" dirty="0" smtClean="0"/>
              <a:t>		1.   Are the new </a:t>
            </a:r>
            <a:r>
              <a:rPr lang="fr-FR" altLang="fr-FR" sz="2400" i="1" kern="0" dirty="0" err="1" smtClean="0"/>
              <a:t>fallacies</a:t>
            </a:r>
            <a:r>
              <a:rPr lang="fr-FR" altLang="fr-FR" sz="2400" i="1" kern="0" dirty="0" smtClean="0"/>
              <a:t> « </a:t>
            </a:r>
            <a:r>
              <a:rPr lang="fr-FR" altLang="fr-FR" sz="2400" dirty="0" smtClean="0">
                <a:solidFill>
                  <a:schemeClr val="tx1"/>
                </a:solidFill>
              </a:rPr>
              <a:t>arguments </a:t>
            </a:r>
            <a:r>
              <a:rPr lang="fr-FR" altLang="fr-FR" sz="2400" dirty="0" err="1">
                <a:solidFill>
                  <a:schemeClr val="tx1"/>
                </a:solidFill>
              </a:rPr>
              <a:t>that</a:t>
            </a:r>
            <a:r>
              <a:rPr lang="fr-FR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 smtClean="0">
                <a:solidFill>
                  <a:schemeClr val="tx1"/>
                </a:solidFill>
              </a:rPr>
              <a:t>look </a:t>
            </a:r>
            <a:r>
              <a:rPr lang="fr-FR" altLang="fr-FR" sz="2400" dirty="0" err="1">
                <a:solidFill>
                  <a:schemeClr val="tx1"/>
                </a:solidFill>
              </a:rPr>
              <a:t>better</a:t>
            </a:r>
            <a:r>
              <a:rPr lang="fr-FR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 err="1">
                <a:solidFill>
                  <a:schemeClr val="tx1"/>
                </a:solidFill>
              </a:rPr>
              <a:t>than</a:t>
            </a:r>
            <a:r>
              <a:rPr lang="fr-FR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 err="1" smtClean="0">
                <a:solidFill>
                  <a:schemeClr val="tx1"/>
                </a:solidFill>
              </a:rPr>
              <a:t>they</a:t>
            </a:r>
            <a:r>
              <a:rPr lang="fr-FR" altLang="fr-FR" sz="2400" dirty="0" smtClean="0">
                <a:solidFill>
                  <a:schemeClr val="tx1"/>
                </a:solidFill>
              </a:rPr>
              <a:t> </a:t>
            </a:r>
            <a:r>
              <a:rPr lang="fr-FR" altLang="fr-FR" sz="2400" dirty="0" err="1">
                <a:solidFill>
                  <a:schemeClr val="tx1"/>
                </a:solidFill>
              </a:rPr>
              <a:t>really</a:t>
            </a:r>
            <a:r>
              <a:rPr lang="fr-FR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 smtClean="0">
                <a:solidFill>
                  <a:schemeClr val="tx1"/>
                </a:solidFill>
              </a:rPr>
              <a:t>are » </a:t>
            </a:r>
            <a:r>
              <a:rPr lang="fr-FR" altLang="fr-FR" sz="2400" i="1" dirty="0" smtClean="0">
                <a:solidFill>
                  <a:schemeClr val="tx1"/>
                </a:solidFill>
              </a:rPr>
              <a:t>or</a:t>
            </a:r>
            <a:r>
              <a:rPr lang="fr-FR" altLang="fr-FR" sz="2400" dirty="0" smtClean="0">
                <a:solidFill>
                  <a:schemeClr val="tx1"/>
                </a:solidFill>
              </a:rPr>
              <a:t> « </a:t>
            </a:r>
            <a:r>
              <a:rPr lang="fr-FR" altLang="fr-FR" sz="2400" dirty="0" err="1" smtClean="0">
                <a:solidFill>
                  <a:schemeClr val="tx1"/>
                </a:solidFill>
              </a:rPr>
              <a:t>common</a:t>
            </a:r>
            <a:r>
              <a:rPr lang="fr-FR" altLang="fr-FR" sz="2400" dirty="0" smtClean="0">
                <a:solidFill>
                  <a:schemeClr val="tx1"/>
                </a:solidFill>
              </a:rPr>
              <a:t> </a:t>
            </a:r>
            <a:r>
              <a:rPr lang="fr-FR" altLang="fr-FR" sz="2400" dirty="0" err="1" smtClean="0">
                <a:solidFill>
                  <a:schemeClr val="tx1"/>
                </a:solidFill>
              </a:rPr>
              <a:t>mistakes</a:t>
            </a:r>
            <a:r>
              <a:rPr lang="fr-FR" altLang="fr-FR" sz="2400" dirty="0" smtClean="0">
                <a:solidFill>
                  <a:schemeClr val="tx1"/>
                </a:solidFill>
              </a:rPr>
              <a:t> » ?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dirty="0" smtClean="0">
                <a:solidFill>
                  <a:schemeClr val="tx1"/>
                </a:solidFill>
              </a:rPr>
              <a:t>               </a:t>
            </a:r>
            <a:endParaRPr lang="fr-FR" altLang="fr-FR" sz="2000" dirty="0" smtClean="0">
              <a:solidFill>
                <a:schemeClr val="tx1"/>
              </a:solidFill>
            </a:endParaRPr>
          </a:p>
          <a:p>
            <a:pPr lvl="2"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chemeClr val="tx1"/>
                </a:solidFill>
              </a:rPr>
              <a:t>	</a:t>
            </a:r>
            <a:r>
              <a:rPr lang="fr-FR" altLang="fr-FR" sz="2000" dirty="0" smtClean="0">
                <a:solidFill>
                  <a:schemeClr val="tx1"/>
                </a:solidFill>
              </a:rPr>
              <a:t>I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suggest</a:t>
            </a:r>
            <a:r>
              <a:rPr lang="fr-FR" altLang="fr-FR" sz="2000" dirty="0" smtClean="0">
                <a:solidFill>
                  <a:schemeClr val="tx1"/>
                </a:solidFill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that</a:t>
            </a:r>
            <a:r>
              <a:rPr lang="fr-FR" altLang="fr-FR" sz="2000" dirty="0" smtClean="0">
                <a:solidFill>
                  <a:schemeClr val="tx1"/>
                </a:solidFill>
              </a:rPr>
              <a:t> Port-Royal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Logic</a:t>
            </a:r>
            <a:r>
              <a:rPr lang="fr-FR" altLang="fr-FR" sz="2000" dirty="0" smtClean="0">
                <a:solidFill>
                  <a:schemeClr val="tx1"/>
                </a:solidFill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was</a:t>
            </a:r>
            <a:r>
              <a:rPr lang="fr-FR" altLang="fr-FR" sz="2000" dirty="0" smtClean="0">
                <a:solidFill>
                  <a:schemeClr val="tx1"/>
                </a:solidFill>
              </a:rPr>
              <a:t> the first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step</a:t>
            </a:r>
            <a:r>
              <a:rPr lang="fr-FR" altLang="fr-FR" sz="2000" dirty="0" smtClean="0">
                <a:solidFill>
                  <a:schemeClr val="tx1"/>
                </a:solidFill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towards</a:t>
            </a:r>
            <a:r>
              <a:rPr lang="fr-FR" altLang="fr-FR" sz="2000" dirty="0" smtClean="0">
                <a:solidFill>
                  <a:schemeClr val="tx1"/>
                </a:solidFill>
              </a:rPr>
              <a:t> </a:t>
            </a:r>
            <a:r>
              <a:rPr lang="fr-FR" altLang="fr-FR" sz="2000" dirty="0" smtClean="0">
                <a:solidFill>
                  <a:schemeClr val="tx1"/>
                </a:solidFill>
              </a:rPr>
              <a:t>the new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view</a:t>
            </a:r>
            <a:r>
              <a:rPr lang="fr-FR" altLang="fr-FR" sz="2000" dirty="0" smtClean="0">
                <a:solidFill>
                  <a:schemeClr val="tx1"/>
                </a:solidFill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that</a:t>
            </a:r>
            <a:r>
              <a:rPr lang="fr-FR" altLang="fr-FR" sz="2000" dirty="0" smtClean="0">
                <a:solidFill>
                  <a:schemeClr val="tx1"/>
                </a:solidFill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fallacies</a:t>
            </a:r>
            <a:r>
              <a:rPr lang="fr-FR" altLang="fr-FR" sz="2000" dirty="0" smtClean="0">
                <a:solidFill>
                  <a:schemeClr val="tx1"/>
                </a:solidFill>
              </a:rPr>
              <a:t> are «</a:t>
            </a:r>
            <a:r>
              <a:rPr lang="fr-FR" altLang="fr-FR" sz="2000" dirty="0" smtClean="0">
                <a:solidFill>
                  <a:schemeClr val="tx1"/>
                </a:solidFill>
              </a:rPr>
              <a:t> 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common</a:t>
            </a:r>
            <a:r>
              <a:rPr lang="fr-FR" altLang="fr-FR" sz="2000" dirty="0" smtClean="0">
                <a:solidFill>
                  <a:schemeClr val="tx1"/>
                </a:solidFill>
              </a:rPr>
              <a:t>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mistakes</a:t>
            </a:r>
            <a:r>
              <a:rPr lang="fr-FR" altLang="fr-FR" sz="2000" dirty="0" smtClean="0">
                <a:solidFill>
                  <a:schemeClr val="tx1"/>
                </a:solidFill>
              </a:rPr>
              <a:t> in 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reasoning</a:t>
            </a:r>
            <a:r>
              <a:rPr lang="fr-FR" altLang="fr-FR" sz="2000" dirty="0" smtClean="0">
                <a:solidFill>
                  <a:schemeClr val="tx1"/>
                </a:solidFill>
              </a:rPr>
              <a:t> </a:t>
            </a:r>
            <a:r>
              <a:rPr lang="fr-FR" altLang="fr-FR" sz="2000" dirty="0" smtClean="0">
                <a:solidFill>
                  <a:schemeClr val="tx1"/>
                </a:solidFill>
              </a:rPr>
              <a:t>» </a:t>
            </a:r>
            <a:r>
              <a:rPr lang="fr-FR" altLang="fr-FR" sz="2000" dirty="0" smtClean="0">
                <a:solidFill>
                  <a:schemeClr val="tx1"/>
                </a:solidFill>
              </a:rPr>
              <a:t>…            </a:t>
            </a:r>
            <a:endParaRPr lang="fr-FR" altLang="fr-FR" sz="20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dirty="0" smtClean="0">
                <a:solidFill>
                  <a:schemeClr val="tx1"/>
                </a:solidFill>
              </a:rPr>
              <a:t> </a:t>
            </a:r>
            <a:r>
              <a:rPr lang="fr-FR" altLang="fr-FR" sz="2400" i="1" kern="0" dirty="0" smtClean="0"/>
              <a:t>        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i="1" kern="0" dirty="0"/>
              <a:t>	</a:t>
            </a:r>
            <a:r>
              <a:rPr lang="fr-FR" altLang="fr-FR" sz="2400" i="1" kern="0" dirty="0" smtClean="0"/>
              <a:t>	2. </a:t>
            </a:r>
            <a:r>
              <a:rPr lang="fr-FR" altLang="fr-FR" sz="2400" i="1" kern="0" dirty="0" err="1"/>
              <a:t>S</a:t>
            </a:r>
            <a:r>
              <a:rPr lang="fr-FR" altLang="fr-FR" sz="2400" i="1" kern="0" dirty="0" err="1" smtClean="0"/>
              <a:t>ome</a:t>
            </a:r>
            <a:r>
              <a:rPr lang="fr-FR" altLang="fr-FR" sz="2400" i="1" kern="0" dirty="0" smtClean="0"/>
              <a:t> fit in new </a:t>
            </a:r>
            <a:r>
              <a:rPr lang="fr-FR" altLang="fr-FR" sz="2400" i="1" kern="0" dirty="0" err="1" smtClean="0"/>
              <a:t>rhetorical</a:t>
            </a:r>
            <a:r>
              <a:rPr lang="fr-FR" altLang="fr-FR" sz="2400" i="1" kern="0" dirty="0" smtClean="0"/>
              <a:t> </a:t>
            </a:r>
            <a:r>
              <a:rPr lang="fr-FR" altLang="fr-FR" sz="2400" i="1" kern="0" dirty="0" err="1" smtClean="0"/>
              <a:t>concerns</a:t>
            </a:r>
            <a:r>
              <a:rPr lang="fr-FR" altLang="fr-FR" sz="2400" i="1" kern="0" dirty="0" smtClean="0"/>
              <a:t> (</a:t>
            </a:r>
            <a:r>
              <a:rPr lang="fr-FR" altLang="fr-FR" sz="2400" i="1" kern="0" dirty="0" smtClean="0"/>
              <a:t>sermons, </a:t>
            </a:r>
            <a:r>
              <a:rPr lang="fr-FR" altLang="fr-FR" sz="2400" i="1" kern="0" dirty="0" err="1" smtClean="0"/>
              <a:t>education</a:t>
            </a:r>
            <a:r>
              <a:rPr lang="fr-FR" altLang="fr-FR" sz="2400" i="1" kern="0" dirty="0" smtClean="0"/>
              <a:t>, </a:t>
            </a:r>
            <a:r>
              <a:rPr lang="fr-FR" altLang="fr-FR" sz="2400" i="1" kern="0" dirty="0" err="1" smtClean="0"/>
              <a:t>worldly</a:t>
            </a:r>
            <a:r>
              <a:rPr lang="fr-FR" altLang="fr-FR" sz="2400" i="1" kern="0" dirty="0" smtClean="0"/>
              <a:t> discussions…)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400" i="1" kern="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i="1" kern="0" dirty="0" smtClean="0"/>
              <a:t>            </a:t>
            </a:r>
            <a:r>
              <a:rPr lang="fr-FR" altLang="fr-FR" sz="2000" kern="0" dirty="0" smtClean="0"/>
              <a:t>… </a:t>
            </a:r>
            <a:r>
              <a:rPr lang="fr-FR" altLang="fr-FR" sz="2000" kern="0" dirty="0" err="1" smtClean="0"/>
              <a:t>away</a:t>
            </a:r>
            <a:r>
              <a:rPr lang="fr-FR" altLang="fr-FR" sz="2000" kern="0" dirty="0" smtClean="0"/>
              <a:t> </a:t>
            </a:r>
            <a:r>
              <a:rPr lang="fr-FR" altLang="fr-FR" sz="2000" kern="0" dirty="0" err="1" smtClean="0"/>
              <a:t>from</a:t>
            </a:r>
            <a:r>
              <a:rPr lang="fr-FR" altLang="fr-FR" sz="2000" kern="0" dirty="0" smtClean="0"/>
              <a:t> (but compatible </a:t>
            </a:r>
            <a:r>
              <a:rPr lang="fr-FR" altLang="fr-FR" sz="2000" kern="0" dirty="0" err="1" smtClean="0"/>
              <a:t>with</a:t>
            </a:r>
            <a:r>
              <a:rPr lang="fr-FR" altLang="fr-FR" sz="2000" kern="0" dirty="0" smtClean="0"/>
              <a:t>) the </a:t>
            </a:r>
            <a:r>
              <a:rPr lang="fr-FR" altLang="fr-FR" sz="2000" kern="0" dirty="0"/>
              <a:t>A</a:t>
            </a:r>
            <a:r>
              <a:rPr lang="fr-FR" altLang="fr-FR" sz="2000" kern="0" dirty="0" smtClean="0"/>
              <a:t>ncient and </a:t>
            </a:r>
            <a:r>
              <a:rPr lang="fr-FR" altLang="fr-FR" sz="2000" kern="0" dirty="0" err="1" smtClean="0"/>
              <a:t>scholastic</a:t>
            </a:r>
            <a:r>
              <a:rPr lang="fr-FR" altLang="fr-FR" sz="2000" kern="0" dirty="0" smtClean="0"/>
              <a:t> </a:t>
            </a:r>
            <a:r>
              <a:rPr lang="fr-FR" altLang="fr-FR" sz="2000" kern="0" dirty="0" err="1" smtClean="0"/>
              <a:t>disputational</a:t>
            </a:r>
            <a:r>
              <a:rPr lang="fr-FR" altLang="fr-FR" sz="2000" kern="0" dirty="0" smtClean="0"/>
              <a:t> </a:t>
            </a:r>
            <a:r>
              <a:rPr lang="fr-FR" altLang="fr-FR" sz="2000" kern="0" dirty="0" err="1" smtClean="0"/>
              <a:t>view</a:t>
            </a:r>
            <a:r>
              <a:rPr lang="fr-FR" altLang="fr-FR" sz="2000" kern="0" dirty="0" smtClean="0"/>
              <a:t>.</a:t>
            </a:r>
            <a:r>
              <a:rPr lang="fr-FR" altLang="fr-FR" sz="2400" kern="0" dirty="0" smtClean="0"/>
              <a:t>  </a:t>
            </a:r>
            <a:r>
              <a:rPr lang="fr-FR" altLang="fr-FR" sz="2400" i="1" kern="0" dirty="0" smtClean="0"/>
              <a:t>      </a:t>
            </a:r>
            <a:endParaRPr lang="fr-FR" altLang="fr-FR" sz="2400" i="1" kern="0" dirty="0"/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i="1" kern="0" dirty="0" smtClean="0"/>
              <a:t>  </a:t>
            </a:r>
            <a:endParaRPr lang="fr-FR" altLang="fr-FR" sz="2400" i="1" kern="0" dirty="0"/>
          </a:p>
          <a:p>
            <a:pPr algn="l">
              <a:spcBef>
                <a:spcPts val="18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000" i="1" kern="0" dirty="0"/>
          </a:p>
        </p:txBody>
      </p:sp>
    </p:spTree>
    <p:extLst>
      <p:ext uri="{BB962C8B-B14F-4D97-AF65-F5344CB8AC3E}">
        <p14:creationId xmlns:p14="http://schemas.microsoft.com/office/powerpoint/2010/main" val="3285148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753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19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0" y="116632"/>
            <a:ext cx="9324528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800" kern="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 smtClean="0"/>
              <a:t>              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kern="0" dirty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kern="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800" kern="0" dirty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kern="0" dirty="0" err="1" smtClean="0"/>
              <a:t>Dziękuję</a:t>
            </a:r>
            <a:r>
              <a:rPr lang="fr-FR" sz="4000" kern="0" dirty="0" smtClean="0"/>
              <a:t> !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kern="0" dirty="0" smtClean="0"/>
              <a:t> </a:t>
            </a:r>
            <a:endParaRPr lang="fr-FR" sz="20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675386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92345" y="1484784"/>
            <a:ext cx="8400135" cy="425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fr-FR" sz="2000" dirty="0" err="1" smtClean="0">
                <a:solidFill>
                  <a:schemeClr val="tx1"/>
                </a:solidFill>
              </a:rPr>
              <a:t>Two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naive</a:t>
            </a:r>
            <a:r>
              <a:rPr lang="fr-FR" sz="2000" dirty="0" smtClean="0">
                <a:solidFill>
                  <a:schemeClr val="tx1"/>
                </a:solidFill>
              </a:rPr>
              <a:t> questions:</a:t>
            </a:r>
          </a:p>
          <a:p>
            <a:pPr lvl="3">
              <a:spcBef>
                <a:spcPts val="0"/>
              </a:spcBef>
              <a:spcAft>
                <a:spcPts val="2000"/>
              </a:spcAft>
            </a:pPr>
            <a:endParaRPr lang="fr-FR" sz="2000" dirty="0">
              <a:solidFill>
                <a:schemeClr val="tx1"/>
              </a:solidFill>
            </a:endParaRPr>
          </a:p>
          <a:p>
            <a:pPr lvl="3">
              <a:spcBef>
                <a:spcPts val="0"/>
              </a:spcBef>
              <a:spcAft>
                <a:spcPts val="2000"/>
              </a:spcAft>
            </a:pPr>
            <a:r>
              <a:rPr lang="fr-FR" sz="2800" dirty="0" smtClean="0">
                <a:solidFill>
                  <a:schemeClr val="tx1"/>
                </a:solidFill>
              </a:rPr>
              <a:t>- </a:t>
            </a:r>
            <a:r>
              <a:rPr lang="fr-FR" sz="2800" dirty="0" err="1" smtClean="0">
                <a:solidFill>
                  <a:schemeClr val="tx1"/>
                </a:solidFill>
              </a:rPr>
              <a:t>What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is</a:t>
            </a:r>
            <a:r>
              <a:rPr lang="fr-FR" sz="2800" dirty="0" smtClean="0">
                <a:solidFill>
                  <a:schemeClr val="tx1"/>
                </a:solidFill>
              </a:rPr>
              <a:t> a </a:t>
            </a:r>
            <a:r>
              <a:rPr lang="fr-FR" sz="2800" dirty="0" err="1" smtClean="0">
                <a:solidFill>
                  <a:schemeClr val="tx1"/>
                </a:solidFill>
              </a:rPr>
              <a:t>fallacy</a:t>
            </a:r>
            <a:r>
              <a:rPr lang="fr-FR" sz="2800" dirty="0" smtClean="0">
                <a:solidFill>
                  <a:schemeClr val="tx1"/>
                </a:solidFill>
              </a:rPr>
              <a:t> ?</a:t>
            </a:r>
          </a:p>
          <a:p>
            <a:pPr lvl="3"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800" dirty="0" smtClean="0"/>
              <a:t>Malaysia  </a:t>
            </a:r>
            <a:r>
              <a:rPr lang="fr-FR" sz="2800" dirty="0"/>
              <a:t>…</a:t>
            </a:r>
          </a:p>
          <a:p>
            <a:pPr lvl="3">
              <a:buClrTx/>
              <a:buFontTx/>
              <a:buNone/>
            </a:pPr>
            <a:r>
              <a:rPr lang="fr-FR" altLang="fr-FR" sz="2800" dirty="0" smtClean="0">
                <a:solidFill>
                  <a:schemeClr val="tx1"/>
                </a:solidFill>
              </a:rPr>
              <a:t>- How </a:t>
            </a:r>
            <a:r>
              <a:rPr lang="fr-FR" altLang="fr-FR" sz="2800" dirty="0" err="1" smtClean="0">
                <a:solidFill>
                  <a:schemeClr val="tx1"/>
                </a:solidFill>
              </a:rPr>
              <a:t>many</a:t>
            </a:r>
            <a:r>
              <a:rPr lang="fr-FR" altLang="fr-FR" sz="2800" dirty="0" smtClean="0">
                <a:solidFill>
                  <a:schemeClr val="tx1"/>
                </a:solidFill>
              </a:rPr>
              <a:t> (</a:t>
            </a:r>
            <a:r>
              <a:rPr lang="fr-FR" altLang="fr-FR" sz="2000" dirty="0" err="1" smtClean="0">
                <a:solidFill>
                  <a:schemeClr val="tx1"/>
                </a:solidFill>
              </a:rPr>
              <a:t>kinds</a:t>
            </a:r>
            <a:r>
              <a:rPr lang="fr-FR" altLang="fr-FR" sz="2000" dirty="0" smtClean="0">
                <a:solidFill>
                  <a:schemeClr val="tx1"/>
                </a:solidFill>
              </a:rPr>
              <a:t> of</a:t>
            </a:r>
            <a:r>
              <a:rPr lang="fr-FR" altLang="fr-FR" sz="2800" dirty="0" smtClean="0">
                <a:solidFill>
                  <a:schemeClr val="tx1"/>
                </a:solidFill>
              </a:rPr>
              <a:t>) </a:t>
            </a:r>
            <a:r>
              <a:rPr lang="fr-FR" altLang="fr-FR" sz="2800" dirty="0" err="1" smtClean="0">
                <a:solidFill>
                  <a:schemeClr val="tx1"/>
                </a:solidFill>
              </a:rPr>
              <a:t>fallacies</a:t>
            </a:r>
            <a:r>
              <a:rPr lang="fr-FR" altLang="fr-FR" sz="2800" dirty="0" smtClean="0">
                <a:solidFill>
                  <a:schemeClr val="tx1"/>
                </a:solidFill>
              </a:rPr>
              <a:t> are </a:t>
            </a:r>
            <a:r>
              <a:rPr lang="fr-FR" altLang="fr-FR" sz="2800" dirty="0" err="1" smtClean="0">
                <a:solidFill>
                  <a:schemeClr val="tx1"/>
                </a:solidFill>
              </a:rPr>
              <a:t>there</a:t>
            </a:r>
            <a:r>
              <a:rPr lang="fr-FR" altLang="fr-FR" sz="2800" dirty="0" smtClean="0">
                <a:solidFill>
                  <a:schemeClr val="tx1"/>
                </a:solidFill>
              </a:rPr>
              <a:t> ? </a:t>
            </a: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347802" y="627601"/>
            <a:ext cx="7772400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200" kern="0" dirty="0" smtClean="0"/>
              <a:t>Introduction</a:t>
            </a:r>
            <a:endParaRPr lang="fr-FR" altLang="fr-FR" sz="3200" kern="0" dirty="0"/>
          </a:p>
        </p:txBody>
      </p:sp>
    </p:spTree>
    <p:extLst>
      <p:ext uri="{BB962C8B-B14F-4D97-AF65-F5344CB8AC3E}">
        <p14:creationId xmlns:p14="http://schemas.microsoft.com/office/powerpoint/2010/main" val="781886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92345" y="1484784"/>
            <a:ext cx="8544151" cy="514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fr-FR" sz="3200" dirty="0" smtClean="0">
                <a:solidFill>
                  <a:schemeClr val="tx1"/>
                </a:solidFill>
              </a:rPr>
              <a:t>	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- </a:t>
            </a:r>
            <a:r>
              <a:rPr lang="fr-FR" altLang="fr-FR" b="1" dirty="0" smtClean="0">
                <a:solidFill>
                  <a:schemeClr val="tx1"/>
                </a:solidFill>
              </a:rPr>
              <a:t>The </a:t>
            </a:r>
            <a:r>
              <a:rPr lang="fr-FR" altLang="fr-FR" b="1" dirty="0" err="1" smtClean="0">
                <a:solidFill>
                  <a:schemeClr val="tx1"/>
                </a:solidFill>
              </a:rPr>
              <a:t>traditional</a:t>
            </a:r>
            <a:r>
              <a:rPr lang="fr-FR" altLang="fr-FR" b="1" dirty="0" smtClean="0">
                <a:solidFill>
                  <a:schemeClr val="tx1"/>
                </a:solidFill>
              </a:rPr>
              <a:t> (Ancient !) </a:t>
            </a:r>
            <a:r>
              <a:rPr lang="fr-FR" altLang="fr-FR" b="1" dirty="0" err="1" smtClean="0">
                <a:solidFill>
                  <a:schemeClr val="tx1"/>
                </a:solidFill>
              </a:rPr>
              <a:t>view</a:t>
            </a:r>
            <a:r>
              <a:rPr lang="fr-FR" altLang="fr-FR" b="1" dirty="0">
                <a:solidFill>
                  <a:schemeClr val="tx1"/>
                </a:solidFill>
              </a:rPr>
              <a:t> </a:t>
            </a:r>
            <a:r>
              <a:rPr lang="fr-FR" altLang="fr-FR" b="1" dirty="0" smtClean="0">
                <a:solidFill>
                  <a:schemeClr val="tx1"/>
                </a:solidFill>
              </a:rPr>
              <a:t>(</a:t>
            </a:r>
            <a:r>
              <a:rPr lang="fr-FR" altLang="fr-FR" dirty="0" smtClean="0">
                <a:solidFill>
                  <a:schemeClr val="tx1"/>
                </a:solidFill>
              </a:rPr>
              <a:t>the </a:t>
            </a:r>
            <a:r>
              <a:rPr lang="fr-FR" altLang="fr-FR" dirty="0" err="1" smtClean="0">
                <a:solidFill>
                  <a:schemeClr val="tx1"/>
                </a:solidFill>
              </a:rPr>
              <a:t>sophistic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view</a:t>
            </a:r>
            <a:r>
              <a:rPr lang="fr-FR" altLang="fr-FR" b="1" dirty="0" smtClean="0">
                <a:solidFill>
                  <a:schemeClr val="tx1"/>
                </a:solidFill>
              </a:rPr>
              <a:t>)</a:t>
            </a:r>
            <a:endParaRPr lang="fr-FR" altLang="fr-FR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>
                <a:solidFill>
                  <a:schemeClr val="tx1"/>
                </a:solidFill>
              </a:rPr>
              <a:t>	</a:t>
            </a:r>
            <a:r>
              <a:rPr lang="fr-FR" altLang="fr-FR" dirty="0" smtClean="0">
                <a:solidFill>
                  <a:schemeClr val="tx1"/>
                </a:solidFill>
              </a:rPr>
              <a:t>		</a:t>
            </a:r>
          </a:p>
          <a:p>
            <a:pPr>
              <a:buClrTx/>
              <a:buFontTx/>
              <a:buNone/>
            </a:pPr>
            <a:r>
              <a:rPr lang="fr-FR" altLang="fr-FR" dirty="0">
                <a:solidFill>
                  <a:schemeClr val="tx1"/>
                </a:solidFill>
              </a:rPr>
              <a:t>	</a:t>
            </a:r>
            <a:r>
              <a:rPr lang="fr-FR" altLang="fr-FR" dirty="0" smtClean="0">
                <a:solidFill>
                  <a:schemeClr val="tx1"/>
                </a:solidFill>
              </a:rPr>
              <a:t>		 « An argument </a:t>
            </a:r>
            <a:r>
              <a:rPr lang="fr-FR" altLang="fr-FR" dirty="0" err="1" smtClean="0">
                <a:solidFill>
                  <a:schemeClr val="tx1"/>
                </a:solidFill>
              </a:rPr>
              <a:t>that</a:t>
            </a:r>
            <a:r>
              <a:rPr lang="fr-FR" altLang="fr-FR" dirty="0" smtClean="0">
                <a:solidFill>
                  <a:schemeClr val="tx1"/>
                </a:solidFill>
              </a:rPr>
              <a:t> looks </a:t>
            </a:r>
            <a:r>
              <a:rPr lang="fr-FR" altLang="fr-FR" dirty="0" err="1" smtClean="0">
                <a:solidFill>
                  <a:schemeClr val="tx1"/>
                </a:solidFill>
              </a:rPr>
              <a:t>better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than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it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really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is</a:t>
            </a:r>
            <a:r>
              <a:rPr lang="fr-FR" altLang="fr-FR" dirty="0" smtClean="0">
                <a:solidFill>
                  <a:schemeClr val="tx1"/>
                </a:solidFill>
              </a:rPr>
              <a:t> » (H. Hansen, </a:t>
            </a:r>
            <a:r>
              <a:rPr lang="fr-FR" altLang="fr-FR" dirty="0" smtClean="0">
                <a:solidFill>
                  <a:schemeClr val="tx1"/>
                </a:solidFill>
              </a:rPr>
              <a:t>SEP)</a:t>
            </a:r>
            <a:endParaRPr lang="fr-FR" altLang="fr-F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				(… open to </a:t>
            </a:r>
            <a:r>
              <a:rPr lang="fr-FR" altLang="fr-FR" dirty="0" err="1" smtClean="0">
                <a:solidFill>
                  <a:schemeClr val="tx1"/>
                </a:solidFill>
              </a:rPr>
              <a:t>deliberate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deceptive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strategies</a:t>
            </a:r>
            <a:r>
              <a:rPr lang="fr-FR" altLang="fr-FR" dirty="0" smtClean="0">
                <a:solidFill>
                  <a:schemeClr val="tx1"/>
                </a:solidFill>
              </a:rPr>
              <a:t> … </a:t>
            </a:r>
            <a:r>
              <a:rPr lang="fr-FR" altLang="fr-FR" dirty="0" err="1" smtClean="0">
                <a:solidFill>
                  <a:schemeClr val="tx1"/>
                </a:solidFill>
              </a:rPr>
              <a:t>aiming</a:t>
            </a:r>
            <a:r>
              <a:rPr lang="fr-FR" altLang="fr-FR" dirty="0" smtClean="0">
                <a:solidFill>
                  <a:schemeClr val="tx1"/>
                </a:solidFill>
              </a:rPr>
              <a:t> at an </a:t>
            </a:r>
            <a:r>
              <a:rPr lang="fr-FR" altLang="fr-FR" dirty="0" err="1" smtClean="0">
                <a:solidFill>
                  <a:schemeClr val="tx1"/>
                </a:solidFill>
              </a:rPr>
              <a:t>expected</a:t>
            </a:r>
            <a:r>
              <a:rPr lang="fr-FR" altLang="fr-FR" dirty="0" smtClean="0">
                <a:solidFill>
                  <a:schemeClr val="tx1"/>
                </a:solidFill>
              </a:rPr>
              <a:t> 				  </a:t>
            </a:r>
            <a:r>
              <a:rPr lang="fr-FR" altLang="fr-FR" i="1" dirty="0" err="1" smtClean="0">
                <a:solidFill>
                  <a:schemeClr val="tx1"/>
                </a:solidFill>
              </a:rPr>
              <a:t>mistake</a:t>
            </a:r>
            <a:r>
              <a:rPr lang="fr-FR" altLang="fr-FR" dirty="0" smtClean="0">
                <a:solidFill>
                  <a:schemeClr val="tx1"/>
                </a:solidFill>
              </a:rPr>
              <a:t>.)</a:t>
            </a: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</a:t>
            </a:r>
          </a:p>
          <a:p>
            <a:pPr>
              <a:buClrTx/>
              <a:buFontTx/>
              <a:buNone/>
            </a:pPr>
            <a:r>
              <a:rPr lang="fr-FR" altLang="fr-FR" dirty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  - </a:t>
            </a:r>
            <a:r>
              <a:rPr lang="fr-FR" altLang="fr-FR" b="1" dirty="0" smtClean="0">
                <a:solidFill>
                  <a:schemeClr val="tx1"/>
                </a:solidFill>
              </a:rPr>
              <a:t>A </a:t>
            </a:r>
            <a:r>
              <a:rPr lang="fr-FR" altLang="fr-FR" b="1" dirty="0" err="1" smtClean="0">
                <a:solidFill>
                  <a:schemeClr val="tx1"/>
                </a:solidFill>
              </a:rPr>
              <a:t>less</a:t>
            </a:r>
            <a:r>
              <a:rPr lang="fr-FR" altLang="fr-FR" b="1" dirty="0" smtClean="0">
                <a:solidFill>
                  <a:schemeClr val="tx1"/>
                </a:solidFill>
              </a:rPr>
              <a:t> </a:t>
            </a:r>
            <a:r>
              <a:rPr lang="fr-FR" altLang="fr-FR" b="1" dirty="0" err="1" smtClean="0">
                <a:solidFill>
                  <a:schemeClr val="tx1"/>
                </a:solidFill>
              </a:rPr>
              <a:t>traditional</a:t>
            </a:r>
            <a:r>
              <a:rPr lang="fr-FR" altLang="fr-FR" b="1" dirty="0" smtClean="0">
                <a:solidFill>
                  <a:schemeClr val="tx1"/>
                </a:solidFill>
              </a:rPr>
              <a:t> </a:t>
            </a:r>
            <a:r>
              <a:rPr lang="fr-FR" altLang="fr-FR" b="1" dirty="0" err="1" smtClean="0">
                <a:solidFill>
                  <a:schemeClr val="tx1"/>
                </a:solidFill>
              </a:rPr>
              <a:t>view</a:t>
            </a:r>
            <a:r>
              <a:rPr lang="fr-FR" altLang="fr-FR" b="1" dirty="0">
                <a:solidFill>
                  <a:schemeClr val="tx1"/>
                </a:solidFill>
              </a:rPr>
              <a:t> </a:t>
            </a:r>
            <a:r>
              <a:rPr lang="fr-FR" altLang="fr-FR" b="1" dirty="0" smtClean="0">
                <a:solidFill>
                  <a:schemeClr val="tx1"/>
                </a:solidFill>
              </a:rPr>
              <a:t>(</a:t>
            </a:r>
            <a:r>
              <a:rPr lang="fr-FR" altLang="fr-FR" i="1" dirty="0" smtClean="0">
                <a:solidFill>
                  <a:schemeClr val="tx1"/>
                </a:solidFill>
              </a:rPr>
              <a:t>the </a:t>
            </a:r>
            <a:r>
              <a:rPr lang="fr-FR" altLang="fr-FR" i="1" dirty="0" err="1">
                <a:solidFill>
                  <a:schemeClr val="tx1"/>
                </a:solidFill>
              </a:rPr>
              <a:t>a</a:t>
            </a:r>
            <a:r>
              <a:rPr lang="fr-FR" altLang="fr-FR" i="1" dirty="0" err="1" smtClean="0">
                <a:solidFill>
                  <a:schemeClr val="tx1"/>
                </a:solidFill>
              </a:rPr>
              <a:t>nthropological</a:t>
            </a:r>
            <a:r>
              <a:rPr lang="fr-FR" altLang="fr-FR" i="1" dirty="0" smtClean="0">
                <a:solidFill>
                  <a:schemeClr val="tx1"/>
                </a:solidFill>
              </a:rPr>
              <a:t> </a:t>
            </a:r>
            <a:r>
              <a:rPr lang="fr-FR" altLang="fr-FR" i="1" dirty="0" err="1" smtClean="0">
                <a:solidFill>
                  <a:schemeClr val="tx1"/>
                </a:solidFill>
              </a:rPr>
              <a:t>view</a:t>
            </a:r>
            <a:r>
              <a:rPr lang="fr-FR" altLang="fr-FR" b="1" dirty="0" smtClean="0">
                <a:solidFill>
                  <a:schemeClr val="tx1"/>
                </a:solidFill>
              </a:rPr>
              <a:t>)</a:t>
            </a:r>
            <a:endParaRPr lang="fr-FR" altLang="fr-FR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			«  A </a:t>
            </a:r>
            <a:r>
              <a:rPr lang="fr-FR" altLang="fr-FR" dirty="0" err="1" smtClean="0">
                <a:solidFill>
                  <a:schemeClr val="tx1"/>
                </a:solidFill>
              </a:rPr>
              <a:t>fallacy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is</a:t>
            </a:r>
            <a:r>
              <a:rPr lang="fr-FR" altLang="fr-FR" dirty="0" smtClean="0">
                <a:solidFill>
                  <a:schemeClr val="tx1"/>
                </a:solidFill>
              </a:rPr>
              <a:t> a </a:t>
            </a:r>
            <a:r>
              <a:rPr lang="fr-FR" altLang="fr-FR" i="1" dirty="0" err="1" smtClean="0">
                <a:solidFill>
                  <a:schemeClr val="tx1"/>
                </a:solidFill>
              </a:rPr>
              <a:t>mistake</a:t>
            </a:r>
            <a:r>
              <a:rPr lang="fr-FR" altLang="fr-FR" dirty="0" smtClean="0">
                <a:solidFill>
                  <a:schemeClr val="tx1"/>
                </a:solidFill>
              </a:rPr>
              <a:t> in </a:t>
            </a:r>
            <a:r>
              <a:rPr lang="fr-FR" altLang="fr-FR" dirty="0" err="1" smtClean="0">
                <a:solidFill>
                  <a:schemeClr val="tx1"/>
                </a:solidFill>
              </a:rPr>
              <a:t>reasoning</a:t>
            </a:r>
            <a:r>
              <a:rPr lang="fr-FR" altLang="fr-FR" dirty="0" smtClean="0">
                <a:solidFill>
                  <a:schemeClr val="tx1"/>
                </a:solidFill>
              </a:rPr>
              <a:t>, a </a:t>
            </a:r>
            <a:r>
              <a:rPr lang="fr-FR" altLang="fr-FR" dirty="0" err="1" smtClean="0">
                <a:solidFill>
                  <a:schemeClr val="tx1"/>
                </a:solidFill>
              </a:rPr>
              <a:t>mistake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which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occurs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with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some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i="1" dirty="0" err="1" smtClean="0">
                <a:solidFill>
                  <a:schemeClr val="tx1"/>
                </a:solidFill>
              </a:rPr>
              <a:t>frequency</a:t>
            </a:r>
            <a:r>
              <a:rPr lang="fr-FR" altLang="fr-FR" dirty="0" smtClean="0">
                <a:solidFill>
                  <a:schemeClr val="tx1"/>
                </a:solidFill>
              </a:rPr>
              <a:t> in real arguments and </a:t>
            </a:r>
            <a:r>
              <a:rPr lang="fr-FR" altLang="fr-FR" dirty="0" err="1" smtClean="0">
                <a:solidFill>
                  <a:schemeClr val="tx1"/>
                </a:solidFill>
              </a:rPr>
              <a:t>which</a:t>
            </a:r>
            <a:r>
              <a:rPr lang="fr-FR" altLang="fr-FR" dirty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is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caracteristically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i="1" dirty="0" err="1" smtClean="0">
                <a:solidFill>
                  <a:schemeClr val="tx1"/>
                </a:solidFill>
              </a:rPr>
              <a:t>deceptive</a:t>
            </a:r>
            <a:r>
              <a:rPr lang="fr-FR" altLang="fr-FR" dirty="0" smtClean="0">
                <a:solidFill>
                  <a:schemeClr val="tx1"/>
                </a:solidFill>
              </a:rPr>
              <a:t> » (T. </a:t>
            </a:r>
            <a:r>
              <a:rPr lang="fr-FR" altLang="fr-FR" dirty="0" err="1" smtClean="0">
                <a:solidFill>
                  <a:schemeClr val="tx1"/>
                </a:solidFill>
              </a:rPr>
              <a:t>Govier</a:t>
            </a:r>
            <a:r>
              <a:rPr lang="fr-FR" altLang="fr-FR" dirty="0" smtClean="0">
                <a:solidFill>
                  <a:schemeClr val="tx1"/>
                </a:solidFill>
              </a:rPr>
              <a:t>, 1987)</a:t>
            </a:r>
          </a:p>
          <a:p>
            <a:pPr>
              <a:buClrTx/>
              <a:buFontTx/>
              <a:buNone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</a:t>
            </a:r>
            <a:r>
              <a:rPr lang="fr-FR" altLang="fr-FR" dirty="0" err="1" smtClean="0">
                <a:solidFill>
                  <a:schemeClr val="tx1"/>
                </a:solidFill>
              </a:rPr>
              <a:t>Other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views</a:t>
            </a:r>
            <a:r>
              <a:rPr lang="fr-FR" altLang="fr-FR" dirty="0" smtClean="0">
                <a:solidFill>
                  <a:schemeClr val="tx1"/>
                </a:solidFill>
              </a:rPr>
              <a:t>…. 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347802" y="627601"/>
            <a:ext cx="7772400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200" dirty="0" err="1">
                <a:solidFill>
                  <a:schemeClr val="tx1"/>
                </a:solidFill>
              </a:rPr>
              <a:t>What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is</a:t>
            </a:r>
            <a:r>
              <a:rPr lang="fr-FR" sz="3200" dirty="0">
                <a:solidFill>
                  <a:schemeClr val="tx1"/>
                </a:solidFill>
              </a:rPr>
              <a:t> a </a:t>
            </a:r>
            <a:r>
              <a:rPr lang="fr-FR" sz="3200" dirty="0" err="1">
                <a:solidFill>
                  <a:schemeClr val="tx1"/>
                </a:solidFill>
              </a:rPr>
              <a:t>fallacy</a:t>
            </a:r>
            <a:r>
              <a:rPr lang="fr-FR" sz="3200" dirty="0">
                <a:solidFill>
                  <a:schemeClr val="tx1"/>
                </a:solidFill>
              </a:rPr>
              <a:t> ?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3200" kern="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3200" kern="0" dirty="0"/>
          </a:p>
        </p:txBody>
      </p:sp>
    </p:spTree>
    <p:extLst>
      <p:ext uri="{BB962C8B-B14F-4D97-AF65-F5344CB8AC3E}">
        <p14:creationId xmlns:p14="http://schemas.microsoft.com/office/powerpoint/2010/main" val="1173558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92345" y="1484784"/>
            <a:ext cx="8544151" cy="514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fr-FR" sz="2000" b="1" dirty="0" smtClean="0">
                <a:solidFill>
                  <a:schemeClr val="tx1"/>
                </a:solidFill>
              </a:rPr>
              <a:t>It </a:t>
            </a:r>
            <a:r>
              <a:rPr lang="fr-FR" sz="2000" b="1" dirty="0" err="1" smtClean="0">
                <a:solidFill>
                  <a:schemeClr val="tx1"/>
                </a:solidFill>
              </a:rPr>
              <a:t>depends</a:t>
            </a:r>
            <a:r>
              <a:rPr lang="fr-FR" sz="2000" b="1" dirty="0" smtClean="0">
                <a:solidFill>
                  <a:schemeClr val="tx1"/>
                </a:solidFill>
              </a:rPr>
              <a:t> …</a:t>
            </a:r>
            <a:r>
              <a:rPr lang="fr-FR" sz="3200" dirty="0" smtClean="0">
                <a:solidFill>
                  <a:schemeClr val="tx1"/>
                </a:solidFill>
              </a:rPr>
              <a:t>	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ClrTx/>
              <a:buFontTx/>
              <a:buNone/>
            </a:pPr>
            <a:r>
              <a:rPr lang="fr-FR" altLang="fr-FR" dirty="0">
                <a:solidFill>
                  <a:schemeClr val="tx1"/>
                </a:solidFill>
              </a:rPr>
              <a:t>	</a:t>
            </a:r>
            <a:r>
              <a:rPr lang="fr-FR" altLang="fr-FR" dirty="0" smtClean="0">
                <a:solidFill>
                  <a:schemeClr val="tx1"/>
                </a:solidFill>
              </a:rPr>
              <a:t>		- </a:t>
            </a:r>
            <a:r>
              <a:rPr lang="fr-FR" altLang="fr-FR" dirty="0" err="1" smtClean="0">
                <a:solidFill>
                  <a:schemeClr val="tx1"/>
                </a:solidFill>
              </a:rPr>
              <a:t>From</a:t>
            </a:r>
            <a:r>
              <a:rPr lang="fr-FR" altLang="fr-FR" dirty="0" smtClean="0">
                <a:solidFill>
                  <a:schemeClr val="tx1"/>
                </a:solidFill>
              </a:rPr>
              <a:t> one (LH </a:t>
            </a:r>
            <a:r>
              <a:rPr lang="fr-FR" altLang="fr-FR" dirty="0" err="1" smtClean="0">
                <a:solidFill>
                  <a:schemeClr val="tx1"/>
                </a:solidFill>
              </a:rPr>
              <a:t>Powers</a:t>
            </a:r>
            <a:r>
              <a:rPr lang="fr-FR" altLang="fr-FR" dirty="0" smtClean="0">
                <a:solidFill>
                  <a:schemeClr val="tx1"/>
                </a:solidFill>
              </a:rPr>
              <a:t>) to … </a:t>
            </a:r>
            <a:r>
              <a:rPr lang="fr-FR" altLang="fr-FR" dirty="0" err="1" smtClean="0">
                <a:solidFill>
                  <a:schemeClr val="tx1"/>
                </a:solidFill>
              </a:rPr>
              <a:t>hundreds</a:t>
            </a:r>
            <a:r>
              <a:rPr lang="fr-FR" altLang="fr-FR" dirty="0" smtClean="0">
                <a:solidFill>
                  <a:schemeClr val="tx1"/>
                </a:solidFill>
              </a:rPr>
              <a:t>? (Internet)</a:t>
            </a: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	              </a:t>
            </a:r>
            <a:r>
              <a:rPr lang="fr-FR" altLang="fr-FR" dirty="0" smtClean="0">
                <a:solidFill>
                  <a:schemeClr val="tx1"/>
                </a:solidFill>
              </a:rPr>
              <a:t> - </a:t>
            </a:r>
            <a:r>
              <a:rPr lang="fr-FR" altLang="fr-FR" dirty="0" smtClean="0">
                <a:solidFill>
                  <a:schemeClr val="tx1"/>
                </a:solidFill>
              </a:rPr>
              <a:t>A </a:t>
            </a:r>
            <a:r>
              <a:rPr lang="fr-FR" altLang="fr-FR" dirty="0" err="1" smtClean="0">
                <a:solidFill>
                  <a:schemeClr val="tx1"/>
                </a:solidFill>
              </a:rPr>
              <a:t>common</a:t>
            </a:r>
            <a:r>
              <a:rPr lang="fr-FR" altLang="fr-FR" dirty="0" smtClean="0">
                <a:solidFill>
                  <a:schemeClr val="tx1"/>
                </a:solidFill>
              </a:rPr>
              <a:t> middle </a:t>
            </a:r>
            <a:r>
              <a:rPr lang="fr-FR" altLang="fr-FR" dirty="0" err="1" smtClean="0">
                <a:solidFill>
                  <a:schemeClr val="tx1"/>
                </a:solidFill>
              </a:rPr>
              <a:t>way</a:t>
            </a:r>
            <a:r>
              <a:rPr lang="fr-FR" altLang="fr-FR" dirty="0" smtClean="0">
                <a:solidFill>
                  <a:schemeClr val="tx1"/>
                </a:solidFill>
              </a:rPr>
              <a:t> : 10 – 30</a:t>
            </a: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ClrTx/>
              <a:buFontTx/>
              <a:buNone/>
            </a:pPr>
            <a:r>
              <a:rPr lang="fr-FR" altLang="fr-FR" sz="2000" b="1" dirty="0" smtClean="0">
                <a:solidFill>
                  <a:schemeClr val="tx1"/>
                </a:solidFill>
              </a:rPr>
              <a:t>The </a:t>
            </a:r>
            <a:r>
              <a:rPr lang="fr-FR" altLang="fr-FR" sz="2000" b="1" dirty="0" err="1" smtClean="0">
                <a:solidFill>
                  <a:schemeClr val="tx1"/>
                </a:solidFill>
              </a:rPr>
              <a:t>fluctuating</a:t>
            </a:r>
            <a:r>
              <a:rPr lang="fr-FR" altLang="fr-FR" sz="2000" b="1" dirty="0" smtClean="0">
                <a:solidFill>
                  <a:schemeClr val="tx1"/>
                </a:solidFill>
              </a:rPr>
              <a:t> </a:t>
            </a:r>
            <a:r>
              <a:rPr lang="fr-FR" altLang="fr-FR" sz="2000" b="1" dirty="0" err="1" smtClean="0">
                <a:solidFill>
                  <a:schemeClr val="tx1"/>
                </a:solidFill>
              </a:rPr>
              <a:t>field</a:t>
            </a:r>
            <a:r>
              <a:rPr lang="fr-FR" altLang="fr-FR" sz="2000" b="1" dirty="0" smtClean="0">
                <a:solidFill>
                  <a:schemeClr val="tx1"/>
                </a:solidFill>
              </a:rPr>
              <a:t> of </a:t>
            </a:r>
            <a:r>
              <a:rPr lang="fr-FR" altLang="fr-FR" sz="2000" b="1" dirty="0" err="1" smtClean="0">
                <a:solidFill>
                  <a:schemeClr val="tx1"/>
                </a:solidFill>
              </a:rPr>
              <a:t>fallacies</a:t>
            </a:r>
            <a:r>
              <a:rPr lang="fr-FR" altLang="fr-FR" sz="2000" b="1" dirty="0" smtClean="0">
                <a:solidFill>
                  <a:schemeClr val="tx1"/>
                </a:solidFill>
              </a:rPr>
              <a:t> …</a:t>
            </a:r>
            <a:endParaRPr lang="fr-FR" altLang="fr-FR" sz="20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		 - The </a:t>
            </a:r>
            <a:r>
              <a:rPr lang="fr-FR" altLang="fr-FR" dirty="0" err="1" smtClean="0">
                <a:solidFill>
                  <a:schemeClr val="tx1"/>
                </a:solidFill>
              </a:rPr>
              <a:t>weight</a:t>
            </a:r>
            <a:r>
              <a:rPr lang="fr-FR" altLang="fr-FR" dirty="0" smtClean="0">
                <a:solidFill>
                  <a:schemeClr val="tx1"/>
                </a:solidFill>
              </a:rPr>
              <a:t> of tradition (</a:t>
            </a:r>
            <a:r>
              <a:rPr lang="fr-FR" altLang="fr-FR" dirty="0" err="1" smtClean="0">
                <a:solidFill>
                  <a:schemeClr val="tx1"/>
                </a:solidFill>
              </a:rPr>
              <a:t>Aristotle</a:t>
            </a:r>
            <a:r>
              <a:rPr lang="fr-FR" altLang="fr-FR" dirty="0" smtClean="0">
                <a:solidFill>
                  <a:schemeClr val="tx1"/>
                </a:solidFill>
              </a:rPr>
              <a:t>)</a:t>
            </a: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</a:t>
            </a:r>
            <a:r>
              <a:rPr lang="fr-FR" altLang="fr-FR" dirty="0">
                <a:solidFill>
                  <a:schemeClr val="tx1"/>
                </a:solidFill>
              </a:rPr>
              <a:t>- New </a:t>
            </a:r>
            <a:r>
              <a:rPr lang="fr-FR" altLang="fr-FR" dirty="0" err="1">
                <a:solidFill>
                  <a:schemeClr val="tx1"/>
                </a:solidFill>
              </a:rPr>
              <a:t>fallacies</a:t>
            </a:r>
            <a:r>
              <a:rPr lang="fr-FR" altLang="fr-FR" dirty="0">
                <a:solidFill>
                  <a:schemeClr val="tx1"/>
                </a:solidFill>
              </a:rPr>
              <a:t> …   (</a:t>
            </a:r>
            <a:r>
              <a:rPr lang="fr-FR" altLang="fr-FR" dirty="0" err="1">
                <a:solidFill>
                  <a:schemeClr val="tx1"/>
                </a:solidFill>
              </a:rPr>
              <a:t>Who</a:t>
            </a:r>
            <a:r>
              <a:rPr lang="fr-FR" altLang="fr-FR" dirty="0">
                <a:solidFill>
                  <a:schemeClr val="tx1"/>
                </a:solidFill>
              </a:rPr>
              <a:t> </a:t>
            </a:r>
            <a:r>
              <a:rPr lang="fr-FR" altLang="fr-FR" dirty="0" err="1">
                <a:solidFill>
                  <a:schemeClr val="tx1"/>
                </a:solidFill>
              </a:rPr>
              <a:t>decides</a:t>
            </a:r>
            <a:r>
              <a:rPr lang="fr-FR" altLang="fr-FR" dirty="0">
                <a:solidFill>
                  <a:schemeClr val="tx1"/>
                </a:solidFill>
              </a:rPr>
              <a:t> </a:t>
            </a:r>
            <a:r>
              <a:rPr lang="fr-FR" altLang="fr-FR" dirty="0" err="1">
                <a:solidFill>
                  <a:schemeClr val="tx1"/>
                </a:solidFill>
              </a:rPr>
              <a:t>that</a:t>
            </a:r>
            <a:r>
              <a:rPr lang="fr-FR" altLang="fr-FR" dirty="0">
                <a:solidFill>
                  <a:schemeClr val="tx1"/>
                </a:solidFill>
              </a:rPr>
              <a:t> </a:t>
            </a:r>
            <a:r>
              <a:rPr lang="fr-FR" altLang="fr-FR" dirty="0" err="1">
                <a:solidFill>
                  <a:schemeClr val="tx1"/>
                </a:solidFill>
              </a:rPr>
              <a:t>they</a:t>
            </a:r>
            <a:r>
              <a:rPr lang="fr-FR" altLang="fr-FR" dirty="0">
                <a:solidFill>
                  <a:schemeClr val="tx1"/>
                </a:solidFill>
              </a:rPr>
              <a:t> are </a:t>
            </a:r>
            <a:r>
              <a:rPr lang="fr-FR" altLang="fr-FR" dirty="0" err="1">
                <a:solidFill>
                  <a:schemeClr val="tx1"/>
                </a:solidFill>
              </a:rPr>
              <a:t>fallacies</a:t>
            </a:r>
            <a:r>
              <a:rPr lang="fr-FR" altLang="fr-FR" dirty="0">
                <a:solidFill>
                  <a:schemeClr val="tx1"/>
                </a:solidFill>
              </a:rPr>
              <a:t> ?) </a:t>
            </a: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     - </a:t>
            </a:r>
            <a:r>
              <a:rPr lang="fr-FR" altLang="fr-FR" dirty="0" err="1" smtClean="0">
                <a:solidFill>
                  <a:schemeClr val="tx1"/>
                </a:solidFill>
              </a:rPr>
              <a:t>Undiscovered</a:t>
            </a:r>
            <a:r>
              <a:rPr lang="fr-FR" altLang="fr-FR" dirty="0" smtClean="0">
                <a:solidFill>
                  <a:schemeClr val="tx1"/>
                </a:solidFill>
              </a:rPr>
              <a:t> (types of) </a:t>
            </a:r>
            <a:r>
              <a:rPr lang="fr-FR" altLang="fr-FR" dirty="0" err="1" smtClean="0">
                <a:solidFill>
                  <a:schemeClr val="tx1"/>
                </a:solidFill>
              </a:rPr>
              <a:t>fallacies</a:t>
            </a:r>
            <a:r>
              <a:rPr lang="fr-FR" altLang="fr-FR" dirty="0" smtClean="0">
                <a:solidFill>
                  <a:schemeClr val="tx1"/>
                </a:solidFill>
              </a:rPr>
              <a:t> ….   (</a:t>
            </a:r>
            <a:r>
              <a:rPr lang="fr-FR" altLang="fr-FR" dirty="0" err="1" smtClean="0">
                <a:solidFill>
                  <a:schemeClr val="tx1"/>
                </a:solidFill>
              </a:rPr>
              <a:t>Cf</a:t>
            </a:r>
            <a:r>
              <a:rPr lang="fr-FR" altLang="fr-FR" dirty="0" smtClean="0">
                <a:solidFill>
                  <a:schemeClr val="tx1"/>
                </a:solidFill>
              </a:rPr>
              <a:t>: </a:t>
            </a:r>
            <a:r>
              <a:rPr lang="fr-FR" altLang="fr-FR" dirty="0" smtClean="0">
                <a:solidFill>
                  <a:schemeClr val="tx1"/>
                </a:solidFill>
              </a:rPr>
              <a:t>«</a:t>
            </a:r>
            <a:r>
              <a:rPr lang="fr-FR" altLang="fr-FR" dirty="0" smtClean="0">
                <a:solidFill>
                  <a:schemeClr val="tx1"/>
                </a:solidFill>
              </a:rPr>
              <a:t> </a:t>
            </a:r>
            <a:r>
              <a:rPr lang="fr-FR" altLang="fr-FR" dirty="0" err="1">
                <a:solidFill>
                  <a:schemeClr val="tx1"/>
                </a:solidFill>
              </a:rPr>
              <a:t>P</a:t>
            </a:r>
            <a:r>
              <a:rPr lang="fr-FR" altLang="fr-FR" dirty="0" err="1" smtClean="0">
                <a:solidFill>
                  <a:schemeClr val="tx1"/>
                </a:solidFill>
              </a:rPr>
              <a:t>robabilistic</a:t>
            </a:r>
            <a:r>
              <a:rPr lang="fr-FR" altLang="fr-FR" dirty="0" smtClean="0">
                <a:solidFill>
                  <a:schemeClr val="tx1"/>
                </a:solidFill>
              </a:rPr>
              <a:t> » </a:t>
            </a:r>
            <a:r>
              <a:rPr lang="fr-FR" altLang="fr-FR" dirty="0" err="1" smtClean="0">
                <a:solidFill>
                  <a:schemeClr val="tx1"/>
                </a:solidFill>
              </a:rPr>
              <a:t>fallacies</a:t>
            </a:r>
            <a:r>
              <a:rPr lang="fr-FR" altLang="fr-FR" dirty="0" smtClean="0">
                <a:solidFill>
                  <a:schemeClr val="tx1"/>
                </a:solidFill>
              </a:rPr>
              <a:t>)</a:t>
            </a: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		 - </a:t>
            </a:r>
            <a:r>
              <a:rPr lang="fr-FR" altLang="fr-FR" dirty="0" err="1" smtClean="0">
                <a:solidFill>
                  <a:schemeClr val="tx1"/>
                </a:solidFill>
              </a:rPr>
              <a:t>Forgotten</a:t>
            </a:r>
            <a:r>
              <a:rPr lang="fr-FR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err="1" smtClean="0">
                <a:solidFill>
                  <a:schemeClr val="tx1"/>
                </a:solidFill>
              </a:rPr>
              <a:t>fallacies</a:t>
            </a:r>
            <a:r>
              <a:rPr lang="fr-FR" altLang="fr-FR" dirty="0" smtClean="0">
                <a:solidFill>
                  <a:schemeClr val="tx1"/>
                </a:solidFill>
              </a:rPr>
              <a:t>  (Accent, </a:t>
            </a:r>
            <a:r>
              <a:rPr lang="fr-FR" altLang="fr-FR" dirty="0" err="1" smtClean="0">
                <a:solidFill>
                  <a:schemeClr val="tx1"/>
                </a:solidFill>
              </a:rPr>
              <a:t>form</a:t>
            </a:r>
            <a:r>
              <a:rPr lang="fr-FR" altLang="fr-FR" dirty="0" smtClean="0">
                <a:solidFill>
                  <a:schemeClr val="tx1"/>
                </a:solidFill>
              </a:rPr>
              <a:t> of the </a:t>
            </a:r>
            <a:r>
              <a:rPr lang="fr-FR" altLang="fr-FR" dirty="0" smtClean="0">
                <a:solidFill>
                  <a:schemeClr val="tx1"/>
                </a:solidFill>
              </a:rPr>
              <a:t>expression…)</a:t>
            </a: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fr-FR" altLang="fr-FR" dirty="0" smtClean="0">
                <a:solidFill>
                  <a:schemeClr val="tx1"/>
                </a:solidFill>
              </a:rPr>
              <a:t>   </a:t>
            </a:r>
            <a:endParaRPr lang="fr-FR" altLang="fr-FR" dirty="0">
              <a:solidFill>
                <a:schemeClr val="tx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619672" y="627601"/>
            <a:ext cx="7772400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200" dirty="0">
                <a:solidFill>
                  <a:schemeClr val="tx1"/>
                </a:solidFill>
              </a:rPr>
              <a:t>How </a:t>
            </a:r>
            <a:r>
              <a:rPr lang="fr-FR" altLang="fr-FR" sz="3200" dirty="0" err="1">
                <a:solidFill>
                  <a:schemeClr val="tx1"/>
                </a:solidFill>
              </a:rPr>
              <a:t>many</a:t>
            </a:r>
            <a:r>
              <a:rPr lang="fr-FR" altLang="fr-FR" sz="3200" dirty="0">
                <a:solidFill>
                  <a:schemeClr val="tx1"/>
                </a:solidFill>
              </a:rPr>
              <a:t> </a:t>
            </a:r>
            <a:r>
              <a:rPr lang="fr-FR" altLang="fr-FR" sz="3200" dirty="0" err="1">
                <a:solidFill>
                  <a:schemeClr val="tx1"/>
                </a:solidFill>
              </a:rPr>
              <a:t>fallacies</a:t>
            </a:r>
            <a:r>
              <a:rPr lang="fr-FR" altLang="fr-FR" sz="3200" dirty="0">
                <a:solidFill>
                  <a:schemeClr val="tx1"/>
                </a:solidFill>
              </a:rPr>
              <a:t> are </a:t>
            </a:r>
            <a:r>
              <a:rPr lang="fr-FR" altLang="fr-FR" sz="3200" dirty="0" err="1">
                <a:solidFill>
                  <a:schemeClr val="tx1"/>
                </a:solidFill>
              </a:rPr>
              <a:t>there</a:t>
            </a:r>
            <a:r>
              <a:rPr lang="fr-FR" altLang="fr-FR" sz="3200" dirty="0">
                <a:solidFill>
                  <a:schemeClr val="tx1"/>
                </a:solidFill>
              </a:rPr>
              <a:t> ?</a:t>
            </a:r>
            <a:endParaRPr lang="fr-FR" altLang="fr-FR" sz="3200" kern="0" dirty="0"/>
          </a:p>
        </p:txBody>
      </p:sp>
    </p:spTree>
    <p:extLst>
      <p:ext uri="{BB962C8B-B14F-4D97-AF65-F5344CB8AC3E}">
        <p14:creationId xmlns:p14="http://schemas.microsoft.com/office/powerpoint/2010/main" val="1153752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79512" y="260648"/>
            <a:ext cx="8964488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 smtClean="0"/>
              <a:t>   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/>
              <a:t> </a:t>
            </a:r>
            <a:r>
              <a:rPr lang="fr-FR" altLang="fr-FR" sz="2800" kern="0" dirty="0" smtClean="0"/>
              <a:t>          </a:t>
            </a:r>
            <a:r>
              <a:rPr lang="fr-FR" altLang="fr-FR" sz="2800" kern="0" dirty="0" err="1" smtClean="0"/>
              <a:t>Aristotle’s</a:t>
            </a:r>
            <a:r>
              <a:rPr lang="fr-FR" altLang="fr-FR" sz="2800" kern="0" dirty="0" smtClean="0"/>
              <a:t> first </a:t>
            </a:r>
            <a:r>
              <a:rPr lang="fr-FR" altLang="fr-FR" sz="2800" kern="0" dirty="0" err="1" smtClean="0"/>
              <a:t>list</a:t>
            </a:r>
            <a:r>
              <a:rPr lang="fr-FR" altLang="fr-FR" sz="2800" kern="0" dirty="0" smtClean="0"/>
              <a:t> of paralogisms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800" kern="0" dirty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800" kern="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800" kern="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 smtClean="0"/>
          </a:p>
        </p:txBody>
      </p:sp>
      <p:graphicFrame>
        <p:nvGraphicFramePr>
          <p:cNvPr id="4096" name="Tableau 40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71729"/>
              </p:ext>
            </p:extLst>
          </p:nvPr>
        </p:nvGraphicFramePr>
        <p:xfrm>
          <a:off x="467544" y="1700808"/>
          <a:ext cx="8100476" cy="354188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664533"/>
                <a:gridCol w="4435943"/>
              </a:tblGrid>
              <a:tr h="66152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kern="50" dirty="0" err="1">
                          <a:effectLst/>
                        </a:rPr>
                        <a:t>Paralogisms</a:t>
                      </a:r>
                      <a:r>
                        <a:rPr lang="fr-FR" sz="2000" kern="50" dirty="0">
                          <a:effectLst/>
                        </a:rPr>
                        <a:t> in </a:t>
                      </a:r>
                      <a:r>
                        <a:rPr lang="fr-FR" sz="2000" kern="50" dirty="0" err="1">
                          <a:effectLst/>
                        </a:rPr>
                        <a:t>dictione</a:t>
                      </a:r>
                      <a:endParaRPr lang="fr-FR" sz="2000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50" dirty="0">
                          <a:effectLst/>
                        </a:rPr>
                        <a:t>     </a:t>
                      </a:r>
                      <a:r>
                        <a:rPr lang="fr-FR" sz="2000" kern="50" dirty="0" err="1">
                          <a:effectLst/>
                        </a:rPr>
                        <a:t>Paralogisms</a:t>
                      </a:r>
                      <a:r>
                        <a:rPr lang="fr-FR" sz="2000" kern="50" dirty="0">
                          <a:effectLst/>
                        </a:rPr>
                        <a:t> extra </a:t>
                      </a:r>
                      <a:r>
                        <a:rPr lang="fr-FR" sz="2000" kern="50" dirty="0" err="1">
                          <a:effectLst/>
                        </a:rPr>
                        <a:t>dictionem</a:t>
                      </a:r>
                      <a:endParaRPr lang="fr-FR" sz="2000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50">
                          <a:effectLst/>
                        </a:rPr>
                        <a:t>1. Homonymy</a:t>
                      </a:r>
                      <a:endParaRPr lang="fr-FR" sz="1100" kern="5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50" dirty="0">
                          <a:effectLst/>
                        </a:rPr>
                        <a:t>   7. Accident</a:t>
                      </a:r>
                      <a:endParaRPr lang="fr-FR" sz="1100" b="1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effectLst/>
                        </a:rPr>
                        <a:t>2. Amphiboly</a:t>
                      </a:r>
                      <a:endParaRPr lang="fr-FR" sz="1100" kern="5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50" dirty="0">
                          <a:effectLst/>
                        </a:rPr>
                        <a:t>   8. </a:t>
                      </a:r>
                      <a:r>
                        <a:rPr lang="en-US" sz="1800" b="1" kern="50" dirty="0" err="1">
                          <a:effectLst/>
                        </a:rPr>
                        <a:t>Secundum</a:t>
                      </a:r>
                      <a:r>
                        <a:rPr lang="en-US" sz="1800" b="1" kern="50" dirty="0">
                          <a:effectLst/>
                        </a:rPr>
                        <a:t> quid</a:t>
                      </a:r>
                      <a:endParaRPr lang="fr-FR" sz="1100" b="1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effectLst/>
                        </a:rPr>
                        <a:t>3. Form of the expression</a:t>
                      </a:r>
                      <a:endParaRPr lang="fr-FR" sz="1100" kern="5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50" dirty="0">
                          <a:effectLst/>
                        </a:rPr>
                        <a:t>   9. </a:t>
                      </a:r>
                      <a:r>
                        <a:rPr lang="en-US" sz="1800" b="1" kern="50" dirty="0" err="1">
                          <a:effectLst/>
                        </a:rPr>
                        <a:t>Ignoratio</a:t>
                      </a:r>
                      <a:r>
                        <a:rPr lang="en-US" sz="1800" b="1" kern="50" dirty="0">
                          <a:effectLst/>
                        </a:rPr>
                        <a:t> </a:t>
                      </a:r>
                      <a:r>
                        <a:rPr lang="en-US" sz="1800" b="1" kern="50" dirty="0" err="1">
                          <a:effectLst/>
                        </a:rPr>
                        <a:t>elenchi</a:t>
                      </a:r>
                      <a:endParaRPr lang="fr-FR" sz="1100" b="1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50" dirty="0">
                          <a:effectLst/>
                        </a:rPr>
                        <a:t>4. Composition</a:t>
                      </a:r>
                      <a:endParaRPr lang="fr-FR" sz="1100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>
                          <a:effectLst/>
                        </a:rPr>
                        <a:t>   10. Consequent</a:t>
                      </a:r>
                      <a:endParaRPr lang="fr-FR" sz="1100" b="1" kern="5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50">
                          <a:effectLst/>
                        </a:rPr>
                        <a:t>5. Separation</a:t>
                      </a:r>
                      <a:endParaRPr lang="fr-FR" sz="1100" kern="5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 dirty="0">
                          <a:effectLst/>
                        </a:rPr>
                        <a:t>   11. </a:t>
                      </a:r>
                      <a:r>
                        <a:rPr lang="fr-FR" sz="1800" b="1" kern="50" dirty="0" err="1">
                          <a:effectLst/>
                        </a:rPr>
                        <a:t>Petitio</a:t>
                      </a:r>
                      <a:r>
                        <a:rPr lang="fr-FR" sz="1800" b="1" kern="50" dirty="0">
                          <a:effectLst/>
                        </a:rPr>
                        <a:t> </a:t>
                      </a:r>
                      <a:r>
                        <a:rPr lang="fr-FR" sz="1800" b="1" kern="50" dirty="0" err="1">
                          <a:effectLst/>
                        </a:rPr>
                        <a:t>principi</a:t>
                      </a:r>
                      <a:endParaRPr lang="fr-FR" sz="1100" b="1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50">
                          <a:effectLst/>
                        </a:rPr>
                        <a:t>6. Accent</a:t>
                      </a:r>
                      <a:endParaRPr lang="fr-FR" sz="1100" kern="5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 dirty="0">
                          <a:effectLst/>
                        </a:rPr>
                        <a:t>   12. Non causa pro causa</a:t>
                      </a:r>
                      <a:endParaRPr lang="fr-FR" sz="1100" b="1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kern="50">
                          <a:effectLst/>
                        </a:rPr>
                        <a:t> </a:t>
                      </a:r>
                      <a:endParaRPr lang="fr-FR" sz="1100" kern="5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 dirty="0">
                          <a:effectLst/>
                        </a:rPr>
                        <a:t>   13. Multiple question</a:t>
                      </a:r>
                      <a:endParaRPr lang="fr-FR" sz="1100" b="1" kern="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67544" y="5692605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Changes (</a:t>
            </a:r>
            <a:r>
              <a:rPr lang="fr-FR" dirty="0" err="1" smtClean="0">
                <a:solidFill>
                  <a:schemeClr val="tx1"/>
                </a:solidFill>
              </a:rPr>
              <a:t>form</a:t>
            </a:r>
            <a:r>
              <a:rPr lang="fr-FR" dirty="0" smtClean="0">
                <a:solidFill>
                  <a:schemeClr val="tx1"/>
                </a:solidFill>
              </a:rPr>
              <a:t> of the expression, non causa…) and additions </a:t>
            </a:r>
            <a:r>
              <a:rPr lang="fr-FR" dirty="0">
                <a:solidFill>
                  <a:schemeClr val="tx1"/>
                </a:solidFill>
              </a:rPr>
              <a:t>(</a:t>
            </a:r>
            <a:r>
              <a:rPr lang="fr-FR" dirty="0" err="1">
                <a:solidFill>
                  <a:schemeClr val="tx1"/>
                </a:solidFill>
              </a:rPr>
              <a:t>exaggeration</a:t>
            </a:r>
            <a:r>
              <a:rPr lang="fr-FR" dirty="0" smtClean="0">
                <a:solidFill>
                  <a:schemeClr val="tx1"/>
                </a:solidFill>
              </a:rPr>
              <a:t>, argument </a:t>
            </a:r>
            <a:r>
              <a:rPr lang="fr-FR" dirty="0" err="1" smtClean="0">
                <a:solidFill>
                  <a:schemeClr val="tx1"/>
                </a:solidFill>
              </a:rPr>
              <a:t>from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sign</a:t>
            </a:r>
            <a:r>
              <a:rPr lang="fr-FR" dirty="0" smtClean="0">
                <a:solidFill>
                  <a:schemeClr val="tx1"/>
                </a:solidFill>
              </a:rPr>
              <a:t>) in the </a:t>
            </a:r>
            <a:r>
              <a:rPr lang="fr-FR" i="1" dirty="0" err="1" smtClean="0">
                <a:solidFill>
                  <a:schemeClr val="tx1"/>
                </a:solidFill>
              </a:rPr>
              <a:t>Rhetoric</a:t>
            </a:r>
            <a:r>
              <a:rPr lang="fr-FR" i="1" dirty="0" smtClean="0">
                <a:solidFill>
                  <a:schemeClr val="tx1"/>
                </a:solidFill>
              </a:rPr>
              <a:t>….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49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737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6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07504" y="33636"/>
            <a:ext cx="8797636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 smtClean="0"/>
              <a:t>            Port-Royal </a:t>
            </a:r>
            <a:r>
              <a:rPr lang="fr-FR" altLang="fr-FR" sz="2800" kern="0" dirty="0" err="1" smtClean="0"/>
              <a:t>Logic</a:t>
            </a:r>
            <a:endParaRPr lang="fr-FR" altLang="fr-FR" sz="2800" kern="0" dirty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800" kern="0" dirty="0" smtClean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kern="0" dirty="0" smtClean="0"/>
              <a:t>                    </a:t>
            </a:r>
            <a:r>
              <a:rPr lang="fr-FR" altLang="fr-FR" sz="2400" kern="0" dirty="0" smtClean="0"/>
              <a:t>- </a:t>
            </a:r>
            <a:r>
              <a:rPr lang="fr-FR" altLang="fr-FR" sz="2000" kern="0" dirty="0" smtClean="0"/>
              <a:t>A </a:t>
            </a:r>
            <a:r>
              <a:rPr lang="fr-FR" altLang="fr-FR" sz="2000" kern="0" dirty="0" smtClean="0"/>
              <a:t>(The?) first major change in « </a:t>
            </a:r>
            <a:r>
              <a:rPr lang="fr-FR" altLang="fr-FR" sz="2000" kern="0" dirty="0" err="1" smtClean="0"/>
              <a:t>logic</a:t>
            </a:r>
            <a:r>
              <a:rPr lang="fr-FR" altLang="fr-FR" sz="2000" kern="0" dirty="0" smtClean="0"/>
              <a:t> » and in the </a:t>
            </a:r>
            <a:r>
              <a:rPr lang="fr-FR" altLang="fr-FR" sz="2000" kern="0" dirty="0" err="1" smtClean="0"/>
              <a:t>traditional</a:t>
            </a:r>
            <a:r>
              <a:rPr lang="fr-FR" altLang="fr-FR" sz="2000" kern="0" dirty="0" smtClean="0"/>
              <a:t> </a:t>
            </a:r>
            <a:r>
              <a:rPr lang="fr-FR" altLang="fr-FR" sz="2000" kern="0" dirty="0" err="1" smtClean="0"/>
              <a:t>account</a:t>
            </a:r>
            <a:r>
              <a:rPr lang="fr-FR" altLang="fr-FR" sz="2000" kern="0" dirty="0" smtClean="0"/>
              <a:t> of </a:t>
            </a:r>
            <a:r>
              <a:rPr lang="fr-FR" altLang="fr-FR" sz="2000" kern="0" dirty="0" err="1" smtClean="0"/>
              <a:t>fallacies</a:t>
            </a:r>
            <a:r>
              <a:rPr lang="fr-FR" altLang="fr-FR" sz="2000" kern="0" dirty="0"/>
              <a:t> </a:t>
            </a:r>
            <a:r>
              <a:rPr lang="fr-FR" altLang="fr-FR" sz="2000" kern="0" dirty="0" smtClean="0"/>
              <a:t>…</a:t>
            </a:r>
          </a:p>
          <a:p>
            <a:pPr algn="just">
              <a:spcBef>
                <a:spcPts val="12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/>
              <a:t>- A </a:t>
            </a:r>
            <a:r>
              <a:rPr lang="fr-FR" altLang="fr-FR" sz="2000" kern="0" dirty="0" err="1" smtClean="0"/>
              <a:t>texbook</a:t>
            </a:r>
            <a:r>
              <a:rPr lang="fr-FR" altLang="fr-FR" sz="2000" kern="0" dirty="0" smtClean="0"/>
              <a:t> : « </a:t>
            </a:r>
            <a:r>
              <a:rPr lang="fr-FR" altLang="fr-FR" sz="2000" kern="0" dirty="0" err="1" smtClean="0"/>
              <a:t>antilogic</a:t>
            </a:r>
            <a:r>
              <a:rPr lang="fr-FR" altLang="fr-FR" sz="2000" kern="0" dirty="0" smtClean="0"/>
              <a:t> » </a:t>
            </a:r>
            <a:r>
              <a:rPr lang="fr-FR" altLang="fr-FR" sz="2000" kern="0" dirty="0" smtClean="0"/>
              <a:t>…and </a:t>
            </a:r>
            <a:r>
              <a:rPr lang="fr-FR" altLang="fr-FR" sz="2000" kern="0" dirty="0" err="1" smtClean="0"/>
              <a:t>engaged</a:t>
            </a:r>
            <a:r>
              <a:rPr lang="fr-FR" altLang="fr-FR" sz="2000" kern="0" dirty="0" smtClean="0"/>
              <a:t> in</a:t>
            </a:r>
          </a:p>
          <a:p>
            <a:pPr algn="just">
              <a:spcBef>
                <a:spcPts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err="1"/>
              <a:t>m</a:t>
            </a:r>
            <a:r>
              <a:rPr lang="fr-FR" altLang="fr-FR" sz="2000" kern="0" dirty="0" err="1" smtClean="0"/>
              <a:t>any</a:t>
            </a:r>
            <a:r>
              <a:rPr lang="fr-FR" altLang="fr-FR" sz="2000" kern="0" dirty="0" smtClean="0"/>
              <a:t> </a:t>
            </a:r>
            <a:r>
              <a:rPr lang="fr-FR" altLang="fr-FR" sz="2000" kern="0" dirty="0" err="1" smtClean="0"/>
              <a:t>controversies</a:t>
            </a:r>
            <a:r>
              <a:rPr lang="fr-FR" altLang="fr-FR" sz="2000" kern="0" dirty="0" smtClean="0"/>
              <a:t> … </a:t>
            </a:r>
            <a:endParaRPr lang="fr-FR" altLang="fr-FR" sz="2000" kern="0" dirty="0" smtClean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400" kern="0" dirty="0" smtClean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/>
              <a:t>1659    (A. Arnauld)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/>
              <a:t>1662 (A. Arnauld and P. Nicole)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/>
              <a:t>1664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/>
              <a:t>1675</a:t>
            </a:r>
            <a:endParaRPr lang="fr-FR" altLang="fr-FR" sz="2000" kern="0" dirty="0" smtClean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/>
              <a:t>…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/>
              <a:t>1683</a:t>
            </a:r>
          </a:p>
          <a:p>
            <a:pPr algn="just">
              <a:spcBef>
                <a:spcPts val="12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/>
              <a:t>A </a:t>
            </a:r>
            <a:r>
              <a:rPr lang="fr-FR" altLang="fr-FR" sz="2000" kern="0" dirty="0" err="1" smtClean="0"/>
              <a:t>very</a:t>
            </a:r>
            <a:r>
              <a:rPr lang="fr-FR" altLang="fr-FR" sz="2000" kern="0" dirty="0" smtClean="0"/>
              <a:t> </a:t>
            </a:r>
            <a:r>
              <a:rPr lang="fr-FR" altLang="fr-FR" sz="2000" kern="0" dirty="0" err="1" smtClean="0"/>
              <a:t>successful</a:t>
            </a:r>
            <a:r>
              <a:rPr lang="fr-FR" altLang="fr-FR" sz="2000" kern="0" dirty="0" smtClean="0"/>
              <a:t> book (more </a:t>
            </a:r>
            <a:r>
              <a:rPr lang="fr-FR" altLang="fr-FR" sz="2000" kern="0" dirty="0" err="1" smtClean="0"/>
              <a:t>than</a:t>
            </a:r>
            <a:r>
              <a:rPr lang="fr-FR" altLang="fr-FR" sz="2000" kern="0" dirty="0" smtClean="0"/>
              <a:t> 40 </a:t>
            </a:r>
            <a:r>
              <a:rPr lang="fr-FR" altLang="fr-FR" sz="2000" kern="0" dirty="0" err="1" smtClean="0"/>
              <a:t>editions</a:t>
            </a:r>
            <a:r>
              <a:rPr lang="fr-FR" altLang="fr-FR" sz="2000" kern="0" dirty="0" smtClean="0"/>
              <a:t>)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000" kern="0" dirty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 smtClean="0"/>
              <a:t>«The art of </a:t>
            </a:r>
            <a:r>
              <a:rPr lang="fr-FR" altLang="fr-FR" sz="2000" b="1" kern="0" dirty="0" err="1" smtClean="0"/>
              <a:t>thinking</a:t>
            </a:r>
            <a:r>
              <a:rPr lang="fr-FR" altLang="fr-FR" sz="2000" b="1" kern="0" dirty="0" smtClean="0"/>
              <a:t> »</a:t>
            </a:r>
            <a:endParaRPr lang="fr-FR" altLang="fr-FR" sz="2000" b="1" kern="0" dirty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kern="0" dirty="0"/>
              <a:t>«On </a:t>
            </a:r>
            <a:r>
              <a:rPr lang="fr-FR" altLang="fr-FR" sz="2000" b="1" kern="0" dirty="0" err="1"/>
              <a:t>ideas</a:t>
            </a:r>
            <a:r>
              <a:rPr lang="fr-FR" altLang="fr-FR" sz="2000" b="1" kern="0" dirty="0"/>
              <a:t>, on </a:t>
            </a:r>
            <a:r>
              <a:rPr lang="fr-FR" altLang="fr-FR" sz="2000" b="1" kern="0" dirty="0" err="1"/>
              <a:t>judgment</a:t>
            </a:r>
            <a:r>
              <a:rPr lang="fr-FR" altLang="fr-FR" sz="2000" b="1" kern="0" dirty="0"/>
              <a:t>, on </a:t>
            </a:r>
            <a:r>
              <a:rPr lang="fr-FR" altLang="fr-FR" sz="2000" b="1" kern="0" dirty="0" err="1"/>
              <a:t>reasoning</a:t>
            </a:r>
            <a:r>
              <a:rPr lang="fr-FR" altLang="fr-FR" sz="2000" b="1" kern="0" dirty="0"/>
              <a:t>, on </a:t>
            </a:r>
            <a:r>
              <a:rPr lang="fr-FR" altLang="fr-FR" sz="2000" b="1" kern="0" dirty="0" err="1"/>
              <a:t>method</a:t>
            </a:r>
            <a:r>
              <a:rPr lang="fr-FR" altLang="fr-FR" sz="2000" b="1" kern="0" dirty="0"/>
              <a:t>»</a:t>
            </a:r>
            <a:endParaRPr lang="fr-FR" altLang="fr-FR" sz="2000" b="1" kern="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 smtClean="0"/>
          </a:p>
        </p:txBody>
      </p:sp>
      <p:pic>
        <p:nvPicPr>
          <p:cNvPr id="8" name="Picture 8" descr="Logique de Port-Royal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10" y="1340768"/>
            <a:ext cx="2808312" cy="473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040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8" name="Picture 4" descr="Pierre-Nicole-transpare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677" y="2398692"/>
            <a:ext cx="2423471" cy="301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toine Arnauld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7247"/>
            <a:ext cx="2615161" cy="32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/>
          <p:cNvSpPr/>
          <p:nvPr/>
        </p:nvSpPr>
        <p:spPr bwMode="auto">
          <a:xfrm>
            <a:off x="1547664" y="1340768"/>
            <a:ext cx="5267662" cy="4896543"/>
          </a:xfrm>
          <a:prstGeom prst="ellipse">
            <a:avLst/>
          </a:prstGeom>
          <a:solidFill>
            <a:schemeClr val="accent2">
              <a:lumMod val="75000"/>
              <a:alpha val="1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7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413212" y="260648"/>
            <a:ext cx="7772400" cy="1007641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 smtClean="0"/>
              <a:t>Port-Royal </a:t>
            </a:r>
            <a:r>
              <a:rPr lang="fr-FR" altLang="fr-FR" sz="2800" kern="0" dirty="0" err="1" smtClean="0"/>
              <a:t>Logic</a:t>
            </a:r>
            <a:endParaRPr lang="fr-FR" altLang="fr-FR" sz="2800" kern="0" dirty="0"/>
          </a:p>
        </p:txBody>
      </p:sp>
      <p:pic>
        <p:nvPicPr>
          <p:cNvPr id="1036" name="Picture 12" descr="La Philosophie de René Descartes , fondateur du rationalisme et de la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515" y="2803811"/>
            <a:ext cx="2230340" cy="273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... arithmétique de Blaise Pascal 2013 à Clermont Ferrand / Puy-de-dom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9" y="4327375"/>
            <a:ext cx="1788510" cy="217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ichel de Montaigne: Ölüm | Tanrı Var Mı?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615" y="748212"/>
            <a:ext cx="1413298" cy="195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ristot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66" y="1349018"/>
            <a:ext cx="1246781" cy="154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935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8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37757" y="-2181"/>
            <a:ext cx="9217024" cy="6597352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kern="0" dirty="0" smtClean="0"/>
              <a:t>           </a:t>
            </a:r>
            <a:r>
              <a:rPr lang="fr-FR" altLang="fr-FR" sz="3200" kern="0" dirty="0" smtClean="0"/>
              <a:t>Port-</a:t>
            </a:r>
            <a:r>
              <a:rPr lang="fr-FR" altLang="fr-FR" sz="3200" kern="0" dirty="0" err="1" smtClean="0"/>
              <a:t>Royal’s</a:t>
            </a:r>
            <a:r>
              <a:rPr lang="fr-FR" altLang="fr-FR" sz="3200" kern="0" dirty="0" smtClean="0"/>
              <a:t> classification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/>
              <a:t> </a:t>
            </a:r>
            <a:r>
              <a:rPr lang="fr-FR" altLang="fr-FR" sz="2800" kern="0" dirty="0" smtClean="0"/>
              <a:t>              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/>
              <a:t>	</a:t>
            </a:r>
            <a:r>
              <a:rPr lang="fr-FR" altLang="fr-FR" sz="2800" kern="0" dirty="0" smtClean="0"/>
              <a:t>	 </a:t>
            </a:r>
            <a:r>
              <a:rPr lang="fr-FR" altLang="fr-FR" sz="2400" kern="0" dirty="0" smtClean="0"/>
              <a:t>« </a:t>
            </a:r>
            <a:r>
              <a:rPr lang="fr-FR" altLang="fr-FR" sz="2400" kern="0" dirty="0" err="1" smtClean="0"/>
              <a:t>Different</a:t>
            </a:r>
            <a:r>
              <a:rPr lang="fr-FR" altLang="fr-FR" sz="2400" kern="0" dirty="0" smtClean="0"/>
              <a:t> </a:t>
            </a:r>
            <a:r>
              <a:rPr lang="fr-FR" altLang="fr-FR" sz="2400" kern="0" dirty="0" err="1" smtClean="0"/>
              <a:t>ways</a:t>
            </a:r>
            <a:r>
              <a:rPr lang="fr-FR" altLang="fr-FR" sz="2400" kern="0" dirty="0" smtClean="0"/>
              <a:t> of </a:t>
            </a:r>
            <a:r>
              <a:rPr lang="fr-FR" altLang="fr-FR" sz="2400" kern="0" dirty="0" err="1" smtClean="0"/>
              <a:t>reasoning</a:t>
            </a:r>
            <a:r>
              <a:rPr lang="fr-FR" altLang="fr-FR" sz="2400" kern="0" dirty="0" smtClean="0"/>
              <a:t> </a:t>
            </a:r>
            <a:r>
              <a:rPr lang="fr-FR" altLang="fr-FR" sz="2400" kern="0" dirty="0" err="1" smtClean="0"/>
              <a:t>ill</a:t>
            </a:r>
            <a:r>
              <a:rPr lang="fr-FR" altLang="fr-FR" sz="2400" kern="0" dirty="0" smtClean="0"/>
              <a:t> » (</a:t>
            </a:r>
            <a:r>
              <a:rPr lang="fr-FR" altLang="fr-FR" sz="2400" i="1" kern="0" dirty="0" smtClean="0"/>
              <a:t>NB: 2 </a:t>
            </a:r>
            <a:r>
              <a:rPr lang="fr-FR" altLang="fr-FR" sz="2400" i="1" kern="0" dirty="0" err="1" smtClean="0"/>
              <a:t>chapters</a:t>
            </a:r>
            <a:r>
              <a:rPr lang="fr-FR" altLang="fr-FR" sz="2400" kern="0" dirty="0" smtClean="0"/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kern="0" dirty="0"/>
              <a:t> </a:t>
            </a:r>
            <a:r>
              <a:rPr lang="fr-FR" altLang="fr-FR" sz="2400" kern="0" dirty="0" smtClean="0"/>
              <a:t>           « </a:t>
            </a:r>
            <a:r>
              <a:rPr lang="fr-FR" altLang="fr-FR" sz="2400" kern="0" dirty="0" err="1" smtClean="0"/>
              <a:t>Paralogism</a:t>
            </a:r>
            <a:r>
              <a:rPr lang="fr-FR" altLang="fr-FR" sz="2400" kern="0" dirty="0" smtClean="0"/>
              <a:t> » = « </a:t>
            </a:r>
            <a:r>
              <a:rPr lang="fr-FR" altLang="fr-FR" sz="2400" kern="0" dirty="0" err="1" smtClean="0"/>
              <a:t>sophism</a:t>
            </a:r>
            <a:r>
              <a:rPr lang="fr-FR" altLang="fr-FR" sz="2400" kern="0" dirty="0" smtClean="0"/>
              <a:t> »    (</a:t>
            </a:r>
            <a:r>
              <a:rPr lang="fr-FR" altLang="fr-FR" sz="2400" strike="sngStrike" kern="0" dirty="0" smtClean="0"/>
              <a:t>« </a:t>
            </a:r>
            <a:r>
              <a:rPr lang="fr-FR" altLang="fr-FR" sz="2400" strike="sngStrike" kern="0" dirty="0" err="1" smtClean="0"/>
              <a:t>Fallace</a:t>
            </a:r>
            <a:r>
              <a:rPr lang="fr-FR" altLang="fr-FR" sz="2400" strike="sngStrike" kern="0" dirty="0" smtClean="0"/>
              <a:t> »</a:t>
            </a:r>
            <a:r>
              <a:rPr lang="fr-FR" altLang="fr-FR" sz="2400" kern="0" dirty="0" smtClean="0"/>
              <a:t>) </a:t>
            </a:r>
          </a:p>
          <a:p>
            <a:pPr algn="just">
              <a:spcBef>
                <a:spcPts val="12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  		</a:t>
            </a:r>
          </a:p>
          <a:p>
            <a:pPr algn="just">
              <a:spcBef>
                <a:spcPts val="6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FR" altLang="fr-FR" sz="28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Sophisms</a:t>
            </a:r>
            <a:endParaRPr lang="fr-FR" altLang="fr-FR" sz="28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FR" altLang="fr-FR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fr-FR" altLang="fr-FR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fr-FR" altLang="fr-FR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Daily </a:t>
            </a:r>
            <a:r>
              <a:rPr lang="fr-FR" altLang="fr-FR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fr-FR" altLang="fr-FR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endParaRPr lang="fr-FR" altLang="fr-FR" sz="2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dirty="0" smtClean="0"/>
              <a:t>      «</a:t>
            </a:r>
            <a:r>
              <a:rPr lang="fr-FR" sz="2000" dirty="0"/>
              <a:t> </a:t>
            </a:r>
            <a:r>
              <a:rPr lang="fr-FR" sz="2000" dirty="0" err="1"/>
              <a:t>Seven</a:t>
            </a:r>
            <a:r>
              <a:rPr lang="fr-FR" sz="2000" dirty="0"/>
              <a:t> or </a:t>
            </a:r>
            <a:r>
              <a:rPr lang="fr-FR" sz="2000" dirty="0" err="1"/>
              <a:t>eight</a:t>
            </a:r>
            <a:r>
              <a:rPr lang="fr-FR" sz="2000" dirty="0"/>
              <a:t> </a:t>
            </a:r>
            <a:r>
              <a:rPr lang="fr-FR" sz="2000" dirty="0" smtClean="0"/>
              <a:t>»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dirty="0"/>
              <a:t> </a:t>
            </a:r>
            <a:r>
              <a:rPr lang="fr-FR" sz="2000" dirty="0" smtClean="0"/>
              <a:t>      ….not </a:t>
            </a:r>
            <a:r>
              <a:rPr lang="fr-FR" sz="2000" dirty="0" err="1"/>
              <a:t>too</a:t>
            </a:r>
            <a:r>
              <a:rPr lang="fr-FR" sz="2000" dirty="0"/>
              <a:t> </a:t>
            </a:r>
            <a:r>
              <a:rPr lang="fr-FR" sz="2000" dirty="0" smtClean="0"/>
              <a:t>rude                       </a:t>
            </a:r>
            <a:r>
              <a:rPr lang="fr-FR" sz="2000" b="1" dirty="0" err="1" smtClean="0"/>
              <a:t>Internal</a:t>
            </a:r>
            <a:r>
              <a:rPr lang="fr-FR" sz="2000" b="1" dirty="0" smtClean="0"/>
              <a:t>            </a:t>
            </a:r>
            <a:r>
              <a:rPr lang="fr-FR" sz="2000" b="1" dirty="0" smtClean="0"/>
              <a:t>         </a:t>
            </a:r>
            <a:r>
              <a:rPr lang="fr-FR" sz="2000" b="1" dirty="0" err="1" smtClean="0"/>
              <a:t>External</a:t>
            </a:r>
            <a:r>
              <a:rPr lang="fr-FR" sz="2000" b="1" dirty="0" smtClean="0"/>
              <a:t> </a:t>
            </a:r>
          </a:p>
          <a:p>
            <a:pPr algn="just">
              <a:spcBef>
                <a:spcPts val="12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dirty="0" smtClean="0"/>
              <a:t>   </a:t>
            </a:r>
            <a:r>
              <a:rPr lang="fr-FR" sz="2000" dirty="0" smtClean="0"/>
              <a:t>     (</a:t>
            </a:r>
            <a:r>
              <a:rPr lang="fr-FR" sz="2000" dirty="0" err="1" smtClean="0"/>
              <a:t>Nine</a:t>
            </a:r>
            <a:r>
              <a:rPr lang="fr-FR" sz="2000" dirty="0" smtClean="0"/>
              <a:t> in 1664…)            </a:t>
            </a:r>
            <a:r>
              <a:rPr lang="fr-FR" sz="2000" dirty="0" smtClean="0"/>
              <a:t>« The </a:t>
            </a:r>
            <a:r>
              <a:rPr lang="fr-FR" sz="2000" dirty="0" err="1" smtClean="0"/>
              <a:t>irregularity</a:t>
            </a:r>
            <a:r>
              <a:rPr lang="fr-FR" sz="2000" dirty="0" smtClean="0"/>
              <a:t> of         « The </a:t>
            </a:r>
            <a:r>
              <a:rPr lang="fr-FR" sz="2000" dirty="0" err="1" smtClean="0"/>
              <a:t>mind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fooled</a:t>
            </a:r>
            <a:endParaRPr lang="fr-FR" sz="2000" dirty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the </a:t>
            </a:r>
            <a:r>
              <a:rPr lang="fr-FR" altLang="fr-FR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fr-FR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troubles             by false </a:t>
            </a:r>
            <a:r>
              <a:rPr lang="fr-FR" altLang="fr-FR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appearances</a:t>
            </a:r>
            <a:r>
              <a:rPr lang="fr-FR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kern="0" dirty="0" smtClean="0">
                <a:latin typeface="+mn-lt"/>
              </a:rPr>
              <a:t>                                          </a:t>
            </a:r>
            <a:r>
              <a:rPr lang="fr-FR" altLang="fr-FR" sz="2000" kern="0" dirty="0" smtClean="0">
                <a:latin typeface="+mn-lt"/>
              </a:rPr>
              <a:t>the </a:t>
            </a:r>
            <a:r>
              <a:rPr lang="fr-FR" altLang="fr-FR" sz="2000" kern="0" dirty="0" err="1" smtClean="0">
                <a:latin typeface="+mn-lt"/>
              </a:rPr>
              <a:t>judgment</a:t>
            </a:r>
            <a:r>
              <a:rPr lang="fr-FR" altLang="fr-FR" sz="2000" kern="0" dirty="0" smtClean="0">
                <a:latin typeface="+mn-lt"/>
              </a:rPr>
              <a:t> »</a:t>
            </a:r>
            <a:endParaRPr lang="fr-FR" altLang="fr-FR" sz="2000" kern="0" dirty="0">
              <a:latin typeface="+mn-lt"/>
            </a:endParaRPr>
          </a:p>
        </p:txBody>
      </p:sp>
      <p:cxnSp>
        <p:nvCxnSpPr>
          <p:cNvPr id="3" name="Connecteur droit avec flèche 2"/>
          <p:cNvCxnSpPr/>
          <p:nvPr/>
        </p:nvCxnSpPr>
        <p:spPr bwMode="auto">
          <a:xfrm flipH="1">
            <a:off x="2051720" y="3110106"/>
            <a:ext cx="864096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onnecteur droit avec flèche 4"/>
          <p:cNvCxnSpPr/>
          <p:nvPr/>
        </p:nvCxnSpPr>
        <p:spPr bwMode="auto">
          <a:xfrm>
            <a:off x="4716016" y="3134717"/>
            <a:ext cx="864096" cy="3828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onnecteur droit avec flèche 7"/>
          <p:cNvCxnSpPr/>
          <p:nvPr/>
        </p:nvCxnSpPr>
        <p:spPr bwMode="auto">
          <a:xfrm flipH="1">
            <a:off x="4402584" y="4077072"/>
            <a:ext cx="864096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cteur droit avec flèche 9"/>
          <p:cNvCxnSpPr/>
          <p:nvPr/>
        </p:nvCxnSpPr>
        <p:spPr bwMode="auto">
          <a:xfrm>
            <a:off x="6012160" y="4060446"/>
            <a:ext cx="792088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371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387424"/>
            <a:ext cx="9454257" cy="724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996113" y="6392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4B1EBB5-4476-410D-B801-C66FFE04FC76}" type="slidenum">
              <a:rPr lang="fr-FR" altLang="fr-FR" sz="14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9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79512" y="59668"/>
            <a:ext cx="8856984" cy="6804283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200" kern="0" dirty="0" smtClean="0"/>
              <a:t>            The </a:t>
            </a:r>
            <a:r>
              <a:rPr lang="fr-FR" altLang="fr-FR" sz="3200" kern="0" dirty="0" err="1" smtClean="0"/>
              <a:t>scientific</a:t>
            </a:r>
            <a:r>
              <a:rPr lang="fr-FR" altLang="fr-FR" sz="3200" kern="0" dirty="0" smtClean="0"/>
              <a:t> </a:t>
            </a:r>
            <a:r>
              <a:rPr lang="fr-FR" altLang="fr-FR" sz="3200" kern="0" dirty="0" err="1" smtClean="0"/>
              <a:t>sophisms</a:t>
            </a:r>
            <a:endParaRPr lang="fr-FR" altLang="fr-FR" sz="3200" kern="0" dirty="0" smtClean="0"/>
          </a:p>
          <a:p>
            <a:r>
              <a:rPr lang="fr-FR" sz="4000" dirty="0"/>
              <a:t> </a:t>
            </a:r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fr-FR" sz="2400" i="1" dirty="0" err="1" smtClean="0"/>
              <a:t>Ignoratio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elenchi</a:t>
            </a:r>
            <a:r>
              <a:rPr lang="fr-FR" sz="2400" dirty="0" smtClean="0"/>
              <a:t> </a:t>
            </a:r>
            <a:r>
              <a:rPr lang="fr-FR" sz="2000" i="1" dirty="0"/>
              <a:t>(9)</a:t>
            </a:r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fr-FR" sz="2400" i="1" dirty="0" err="1"/>
              <a:t>Petitio</a:t>
            </a:r>
            <a:r>
              <a:rPr lang="fr-FR" sz="2400" dirty="0"/>
              <a:t> </a:t>
            </a:r>
            <a:r>
              <a:rPr lang="fr-FR" sz="2000" i="1" dirty="0"/>
              <a:t>(11)</a:t>
            </a:r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fr-FR" sz="2400" i="1" dirty="0"/>
              <a:t>Non causa</a:t>
            </a:r>
            <a:r>
              <a:rPr lang="fr-FR" sz="2400" dirty="0"/>
              <a:t> </a:t>
            </a:r>
            <a:r>
              <a:rPr lang="fr-FR" sz="2000" i="1" dirty="0"/>
              <a:t>(12</a:t>
            </a:r>
            <a:r>
              <a:rPr lang="fr-FR" sz="2000" dirty="0"/>
              <a:t>)</a:t>
            </a:r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fr-FR" sz="2400" dirty="0"/>
              <a:t>+ </a:t>
            </a:r>
            <a:r>
              <a:rPr lang="fr-FR" sz="2400" dirty="0" err="1"/>
              <a:t>Imperfect</a:t>
            </a:r>
            <a:r>
              <a:rPr lang="fr-FR" sz="2400" dirty="0"/>
              <a:t> </a:t>
            </a:r>
            <a:r>
              <a:rPr lang="fr-FR" sz="2400" dirty="0" err="1"/>
              <a:t>enumeration</a:t>
            </a:r>
            <a:endParaRPr lang="fr-FR" sz="2400" dirty="0"/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fr-FR" sz="2400" dirty="0" smtClean="0"/>
              <a:t>Accident </a:t>
            </a:r>
            <a:r>
              <a:rPr lang="fr-FR" sz="2000" i="1" dirty="0"/>
              <a:t>(7)</a:t>
            </a:r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fr-FR" sz="2400" dirty="0"/>
              <a:t>Composition - division… </a:t>
            </a:r>
            <a:r>
              <a:rPr lang="fr-FR" sz="2000" i="1" dirty="0"/>
              <a:t>(4 - 5)</a:t>
            </a:r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fr-FR" sz="2400" i="1" dirty="0" err="1"/>
              <a:t>Secundum</a:t>
            </a:r>
            <a:r>
              <a:rPr lang="fr-FR" sz="2400" i="1" dirty="0"/>
              <a:t> quid</a:t>
            </a:r>
            <a:r>
              <a:rPr lang="fr-FR" sz="2400" dirty="0"/>
              <a:t> </a:t>
            </a:r>
            <a:r>
              <a:rPr lang="fr-FR" sz="2000" i="1" dirty="0"/>
              <a:t>(8)</a:t>
            </a:r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Equivocation (</a:t>
            </a:r>
            <a:r>
              <a:rPr lang="en-US" sz="2000" i="1" dirty="0" smtClean="0"/>
              <a:t>1… 2? </a:t>
            </a:r>
            <a:r>
              <a:rPr lang="en-US" sz="2000" i="1" dirty="0"/>
              <a:t>3</a:t>
            </a:r>
            <a:r>
              <a:rPr lang="en-US" sz="2000" i="1" dirty="0" smtClean="0"/>
              <a:t>? </a:t>
            </a:r>
            <a:r>
              <a:rPr lang="en-US" sz="2000" i="1" dirty="0"/>
              <a:t>5? </a:t>
            </a:r>
            <a:r>
              <a:rPr lang="en-US" sz="2000" i="1" dirty="0" smtClean="0"/>
              <a:t>(“Man </a:t>
            </a:r>
            <a:r>
              <a:rPr lang="en-US" sz="2000" i="1" dirty="0"/>
              <a:t>thinks</a:t>
            </a:r>
            <a:r>
              <a:rPr lang="en-US" sz="2000" i="1" dirty="0" smtClean="0"/>
              <a:t>…”) + </a:t>
            </a:r>
            <a:r>
              <a:rPr lang="en-US" sz="2000" i="1" dirty="0"/>
              <a:t>undistributed middle</a:t>
            </a:r>
            <a:r>
              <a:rPr lang="en-US" sz="2000" dirty="0"/>
              <a:t>)</a:t>
            </a:r>
            <a:endParaRPr lang="fr-FR" sz="2000" dirty="0"/>
          </a:p>
          <a:p>
            <a:pPr marL="742950" lvl="0" indent="-742950" algn="just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+ </a:t>
            </a:r>
            <a:r>
              <a:rPr lang="en-US" sz="2400" dirty="0" smtClean="0"/>
              <a:t>Incomplete </a:t>
            </a:r>
            <a:r>
              <a:rPr lang="en-US" sz="2400" dirty="0"/>
              <a:t>induction</a:t>
            </a:r>
            <a:endParaRPr lang="fr-FR" sz="2400" dirty="0"/>
          </a:p>
          <a:p>
            <a:pPr algn="l">
              <a:spcBef>
                <a:spcPts val="24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</a:t>
            </a:r>
            <a:r>
              <a:rPr lang="fr-FR" sz="2000" dirty="0" smtClean="0"/>
              <a:t>«</a:t>
            </a:r>
            <a:r>
              <a:rPr lang="fr-FR" sz="2000" dirty="0" err="1" smtClean="0"/>
              <a:t>Too</a:t>
            </a:r>
            <a:r>
              <a:rPr lang="fr-FR" sz="2000" dirty="0" smtClean="0"/>
              <a:t> rude»: </a:t>
            </a:r>
            <a:r>
              <a:rPr lang="fr-FR" sz="2000" dirty="0" err="1" smtClean="0"/>
              <a:t>Form</a:t>
            </a:r>
            <a:r>
              <a:rPr lang="fr-FR" sz="2000" dirty="0" smtClean="0"/>
              <a:t> </a:t>
            </a:r>
            <a:r>
              <a:rPr lang="fr-FR" sz="2000" dirty="0" smtClean="0"/>
              <a:t>of the expression </a:t>
            </a:r>
            <a:r>
              <a:rPr lang="fr-FR" sz="2000" i="1" dirty="0" smtClean="0"/>
              <a:t>(3)</a:t>
            </a:r>
            <a:r>
              <a:rPr lang="fr-FR" sz="2000" dirty="0" smtClean="0"/>
              <a:t>, </a:t>
            </a:r>
            <a:r>
              <a:rPr lang="fr-FR" sz="2000" dirty="0" err="1" smtClean="0"/>
              <a:t>Consequent</a:t>
            </a:r>
            <a:r>
              <a:rPr lang="fr-FR" sz="2000" dirty="0" smtClean="0"/>
              <a:t> </a:t>
            </a:r>
            <a:r>
              <a:rPr lang="fr-FR" sz="2000" i="1" dirty="0" smtClean="0"/>
              <a:t>(10)</a:t>
            </a:r>
            <a:r>
              <a:rPr lang="fr-FR" sz="2000" dirty="0" smtClean="0"/>
              <a:t>,    		 </a:t>
            </a:r>
            <a:r>
              <a:rPr lang="fr-FR" sz="2000" dirty="0" smtClean="0"/>
              <a:t>      		         multiple </a:t>
            </a:r>
            <a:r>
              <a:rPr lang="fr-FR" sz="2000" dirty="0" smtClean="0"/>
              <a:t>question </a:t>
            </a:r>
            <a:r>
              <a:rPr lang="fr-FR" sz="2000" i="1" dirty="0" smtClean="0"/>
              <a:t>(13)</a:t>
            </a:r>
            <a:r>
              <a:rPr lang="fr-FR" sz="2000" dirty="0" smtClean="0"/>
              <a:t> … 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4000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 smtClean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 	</a:t>
            </a:r>
            <a:endParaRPr lang="fr-FR" sz="2400" dirty="0"/>
          </a:p>
          <a:p>
            <a:pPr algn="l">
              <a:spcBef>
                <a:spcPts val="600"/>
              </a:spcBef>
              <a:spcAft>
                <a:spcPts val="600"/>
              </a:spcAft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/>
              <a:t>			</a:t>
            </a:r>
            <a:endParaRPr lang="fr-FR" altLang="fr-FR" sz="24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9304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25209</TotalTime>
  <Words>634</Words>
  <Application>Microsoft Office PowerPoint</Application>
  <PresentationFormat>Affichage à l'écran (4:3)</PresentationFormat>
  <Paragraphs>439</Paragraphs>
  <Slides>19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récréation, une voie royale pour les mathématiques ?</dc:title>
  <dc:creator>Dufour</dc:creator>
  <cp:lastModifiedBy>Utilisateur-P3</cp:lastModifiedBy>
  <cp:revision>275</cp:revision>
  <cp:lastPrinted>1601-01-01T00:00:00Z</cp:lastPrinted>
  <dcterms:created xsi:type="dcterms:W3CDTF">2013-06-20T08:04:41Z</dcterms:created>
  <dcterms:modified xsi:type="dcterms:W3CDTF">2017-07-07T07:13:58Z</dcterms:modified>
</cp:coreProperties>
</file>