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70" r:id="rId2"/>
    <p:sldId id="357" r:id="rId3"/>
    <p:sldId id="370" r:id="rId4"/>
    <p:sldId id="372" r:id="rId5"/>
    <p:sldId id="396" r:id="rId6"/>
    <p:sldId id="371" r:id="rId7"/>
    <p:sldId id="375" r:id="rId8"/>
    <p:sldId id="374" r:id="rId9"/>
    <p:sldId id="376" r:id="rId10"/>
    <p:sldId id="379" r:id="rId11"/>
    <p:sldId id="377" r:id="rId12"/>
    <p:sldId id="378" r:id="rId13"/>
    <p:sldId id="380" r:id="rId14"/>
    <p:sldId id="383" r:id="rId15"/>
    <p:sldId id="386" r:id="rId16"/>
    <p:sldId id="388" r:id="rId17"/>
    <p:sldId id="387" r:id="rId18"/>
    <p:sldId id="390" r:id="rId19"/>
    <p:sldId id="389" r:id="rId20"/>
    <p:sldId id="393" r:id="rId21"/>
    <p:sldId id="394" r:id="rId22"/>
    <p:sldId id="395" r:id="rId23"/>
    <p:sldId id="355" r:id="rId2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0" autoAdjust="0"/>
    <p:restoredTop sz="94730" autoAdjust="0"/>
  </p:normalViewPr>
  <p:slideViewPr>
    <p:cSldViewPr>
      <p:cViewPr>
        <p:scale>
          <a:sx n="70" d="100"/>
          <a:sy n="70" d="100"/>
        </p:scale>
        <p:origin x="-472" y="5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4857393-C793-40A7-8C87-0140D3D1D8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549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221C1-9EE5-452F-AC37-1C91380688D5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B9C6562-BDA6-4C42-BDF3-03B11502679A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A06F077-9498-4B31-A5EB-57E6AB152923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CDEACF9-F396-4BE3-9745-33A7415E6C1A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9F444E-D54D-44E0-BC6F-4A878A4518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163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5D15D0-995B-4B30-8A7A-60BB1433EF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86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A9924B-0DB5-43E9-B6C1-59E56FF20D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675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43CDE067-2837-44EC-94A5-826C6397D2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28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CDAE8B-5144-4EB4-9822-42DCCFFD1B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67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B8329B-5ED0-4437-868F-83179AD6A0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64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235F68-5196-44FB-9A7D-E1A108547A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693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B2435A-7EBF-45F6-BB9D-0AD1A51531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552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BD6C01-9900-4434-8F1F-98A1BB5150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09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D287D7-3293-46D4-ACB2-15FAB3405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120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C01FB4-A7A8-45B6-BBCE-498F98467B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13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A87649-BA23-41B7-9A2B-5B7A288853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96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417A7F5-B386-49DC-9181-81237258DF8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193625"/>
            <a:ext cx="8229600" cy="15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IS O. DUCROT’S “NEGATION LAW” FALLACIOUS?</a:t>
            </a:r>
            <a:endParaRPr lang="fr-FR" altLang="fr-FR" sz="2400" b="1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7086" y="116601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fr-FR" altLang="fr-FR" sz="3200" dirty="0">
                <a:solidFill>
                  <a:srgbClr val="808080"/>
                </a:solidFill>
              </a:rPr>
              <a:t> 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fr-FR" altLang="fr-FR" sz="3200" dirty="0">
                <a:solidFill>
                  <a:srgbClr val="808080"/>
                </a:solidFill>
              </a:rPr>
              <a:t>                         </a:t>
            </a:r>
            <a:r>
              <a:rPr lang="fr-FR" altLang="fr-FR" sz="2800" dirty="0">
                <a:solidFill>
                  <a:srgbClr val="808080"/>
                </a:solidFill>
              </a:rPr>
              <a:t> </a:t>
            </a:r>
            <a:r>
              <a:rPr lang="fr-FR" altLang="fr-FR" sz="2400" dirty="0" err="1">
                <a:solidFill>
                  <a:srgbClr val="808080"/>
                </a:solidFill>
              </a:rPr>
              <a:t>M.Dufour</a:t>
            </a:r>
            <a:endParaRPr lang="fr-FR" altLang="fr-FR" sz="2400">
              <a:solidFill>
                <a:srgbClr val="808080"/>
              </a:solidFill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fr-FR" altLang="fr-FR" sz="2800">
                <a:solidFill>
                  <a:srgbClr val="808080"/>
                </a:solidFill>
              </a:rPr>
              <a:t>    </a:t>
            </a:r>
            <a:r>
              <a:rPr lang="fr-FR" altLang="fr-FR" sz="2000">
                <a:solidFill>
                  <a:srgbClr val="808080"/>
                </a:solidFill>
              </a:rPr>
              <a:t>             Institut de la Communication et des Médias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fr-FR" altLang="fr-FR" sz="2000">
                <a:solidFill>
                  <a:srgbClr val="808080"/>
                </a:solidFill>
              </a:rPr>
              <a:t>                                           </a:t>
            </a:r>
            <a:endParaRPr lang="fr-FR" altLang="fr-FR" sz="2800">
              <a:solidFill>
                <a:srgbClr val="80808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0B087DB-48D2-4233-853E-C87E3A71EEF8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5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60280" y="402294"/>
            <a:ext cx="684076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DOES ARISTOTLE SUPPORT DUCROT’S  NEGATION LAW ?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2" y="1376302"/>
            <a:ext cx="879025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tx1"/>
                </a:solidFill>
              </a:rPr>
              <a:t> « </a:t>
            </a:r>
            <a:r>
              <a:rPr lang="fr-FR" sz="1600" dirty="0" smtClean="0">
                <a:solidFill>
                  <a:schemeClr val="tx1"/>
                </a:solidFill>
              </a:rPr>
              <a:t>Si </a:t>
            </a:r>
            <a:r>
              <a:rPr lang="fr-FR" sz="1600" i="1" dirty="0">
                <a:solidFill>
                  <a:schemeClr val="tx1"/>
                </a:solidFill>
              </a:rPr>
              <a:t>c</a:t>
            </a:r>
            <a:r>
              <a:rPr lang="fr-FR" sz="1600" dirty="0">
                <a:solidFill>
                  <a:schemeClr val="tx1"/>
                </a:solidFill>
              </a:rPr>
              <a:t> est un argument pour </a:t>
            </a:r>
            <a:r>
              <a:rPr lang="fr-FR" sz="1600" i="1" dirty="0" smtClean="0">
                <a:solidFill>
                  <a:schemeClr val="tx1"/>
                </a:solidFill>
              </a:rPr>
              <a:t>r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i="1" dirty="0">
                <a:solidFill>
                  <a:schemeClr val="tx1"/>
                </a:solidFill>
              </a:rPr>
              <a:t>- c</a:t>
            </a:r>
            <a:r>
              <a:rPr lang="fr-FR" sz="1600" dirty="0">
                <a:solidFill>
                  <a:schemeClr val="tx1"/>
                </a:solidFill>
              </a:rPr>
              <a:t>  est un argument pour </a:t>
            </a:r>
            <a:r>
              <a:rPr lang="fr-FR" sz="1600" i="1" dirty="0">
                <a:solidFill>
                  <a:schemeClr val="tx1"/>
                </a:solidFill>
              </a:rPr>
              <a:t> - r</a:t>
            </a:r>
            <a:r>
              <a:rPr lang="fr-FR" sz="1600" dirty="0">
                <a:solidFill>
                  <a:schemeClr val="tx1"/>
                </a:solidFill>
              </a:rPr>
              <a:t> »  </a:t>
            </a:r>
          </a:p>
          <a:p>
            <a:pPr algn="r"/>
            <a:r>
              <a:rPr lang="fr-FR" sz="1600" i="1" dirty="0">
                <a:solidFill>
                  <a:schemeClr val="tx1"/>
                </a:solidFill>
              </a:rPr>
              <a:t>                               «  If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-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- r »</a:t>
            </a:r>
            <a:r>
              <a:rPr lang="fr-FR" sz="1600" dirty="0" smtClean="0">
                <a:solidFill>
                  <a:schemeClr val="tx1"/>
                </a:solidFill>
              </a:rPr>
              <a:t>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fr-FR" b="1" i="1" dirty="0" err="1" smtClean="0">
                <a:solidFill>
                  <a:schemeClr val="tx1"/>
                </a:solidFill>
              </a:rPr>
              <a:t>What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does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Aristotle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say</a:t>
            </a:r>
            <a:r>
              <a:rPr lang="fr-FR" b="1" i="1" dirty="0" smtClean="0">
                <a:solidFill>
                  <a:schemeClr val="tx1"/>
                </a:solidFill>
              </a:rPr>
              <a:t>?</a:t>
            </a:r>
            <a:r>
              <a:rPr lang="fr-FR" sz="1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i="1" dirty="0" smtClean="0">
                <a:solidFill>
                  <a:schemeClr val="tx1"/>
                </a:solidFill>
              </a:rPr>
              <a:t>On </a:t>
            </a:r>
            <a:r>
              <a:rPr lang="fr-FR" sz="1600" i="1" dirty="0" err="1" smtClean="0">
                <a:solidFill>
                  <a:schemeClr val="tx1"/>
                </a:solidFill>
              </a:rPr>
              <a:t>Sophistical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Refutations</a:t>
            </a:r>
            <a:r>
              <a:rPr lang="fr-FR" sz="1600" dirty="0" smtClean="0">
                <a:solidFill>
                  <a:schemeClr val="tx1"/>
                </a:solidFill>
              </a:rPr>
              <a:t> (167b): About the paralogism (</a:t>
            </a:r>
            <a:r>
              <a:rPr lang="fr-FR" sz="1600" dirty="0" err="1" smtClean="0">
                <a:solidFill>
                  <a:schemeClr val="tx1"/>
                </a:solidFill>
              </a:rPr>
              <a:t>fallacy</a:t>
            </a:r>
            <a:r>
              <a:rPr lang="fr-FR" sz="1600" dirty="0" smtClean="0">
                <a:solidFill>
                  <a:schemeClr val="tx1"/>
                </a:solidFill>
              </a:rPr>
              <a:t>) of the  « </a:t>
            </a:r>
            <a:r>
              <a:rPr lang="fr-FR" sz="1600" dirty="0" err="1" smtClean="0">
                <a:solidFill>
                  <a:schemeClr val="tx1"/>
                </a:solidFill>
              </a:rPr>
              <a:t>consequent</a:t>
            </a:r>
            <a:r>
              <a:rPr lang="fr-FR" sz="1600" dirty="0" smtClean="0">
                <a:solidFill>
                  <a:schemeClr val="tx1"/>
                </a:solidFill>
              </a:rPr>
              <a:t> » (not about 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…)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« La réfutation qui tient au conséquent se produit parce que l’on croit que la relation de </a:t>
            </a:r>
            <a:r>
              <a:rPr lang="fr-FR" sz="1600" dirty="0" err="1" smtClean="0">
                <a:solidFill>
                  <a:schemeClr val="tx1"/>
                </a:solidFill>
              </a:rPr>
              <a:t>consequence</a:t>
            </a:r>
            <a:r>
              <a:rPr lang="fr-FR" sz="1600" dirty="0" smtClean="0">
                <a:solidFill>
                  <a:schemeClr val="tx1"/>
                </a:solidFill>
              </a:rPr>
              <a:t> est réciproque. En effet, chaque fois qu’il est nécessaire que, si ceci est, cela soit, </a:t>
            </a:r>
            <a:r>
              <a:rPr lang="fr-FR" b="1" dirty="0" smtClean="0">
                <a:solidFill>
                  <a:schemeClr val="tx1"/>
                </a:solidFill>
              </a:rPr>
              <a:t>on</a:t>
            </a:r>
            <a:r>
              <a:rPr lang="fr-FR" sz="1600" dirty="0" smtClean="0">
                <a:solidFill>
                  <a:schemeClr val="tx1"/>
                </a:solidFill>
              </a:rPr>
              <a:t> croit que si cela est, il est nécessaire que ceci soit aussi ».                (</a:t>
            </a:r>
            <a:r>
              <a:rPr lang="fr-FR" sz="1600" dirty="0" err="1" smtClean="0">
                <a:solidFill>
                  <a:schemeClr val="tx1"/>
                </a:solidFill>
              </a:rPr>
              <a:t>Brunschwig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</a:p>
          <a:p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i="1" dirty="0" smtClean="0">
                <a:solidFill>
                  <a:schemeClr val="tx1"/>
                </a:solidFill>
              </a:rPr>
              <a:t>      « The </a:t>
            </a:r>
            <a:r>
              <a:rPr lang="fr-FR" sz="1600" i="1" dirty="0" err="1" smtClean="0">
                <a:solidFill>
                  <a:schemeClr val="tx1"/>
                </a:solidFill>
              </a:rPr>
              <a:t>refutation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which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depends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upon</a:t>
            </a:r>
            <a:r>
              <a:rPr lang="fr-FR" sz="1600" i="1" dirty="0" smtClean="0">
                <a:solidFill>
                  <a:schemeClr val="tx1"/>
                </a:solidFill>
              </a:rPr>
              <a:t> the </a:t>
            </a:r>
            <a:r>
              <a:rPr lang="fr-FR" sz="1600" i="1" dirty="0" err="1" smtClean="0">
                <a:solidFill>
                  <a:schemeClr val="tx1"/>
                </a:solidFill>
              </a:rPr>
              <a:t>consequent</a:t>
            </a:r>
            <a:r>
              <a:rPr lang="fr-FR" sz="1600" i="1" dirty="0" smtClean="0">
                <a:solidFill>
                  <a:schemeClr val="tx1"/>
                </a:solidFill>
              </a:rPr>
              <a:t> arises </a:t>
            </a:r>
            <a:r>
              <a:rPr lang="fr-FR" sz="1600" i="1" dirty="0" err="1" smtClean="0">
                <a:solidFill>
                  <a:schemeClr val="tx1"/>
                </a:solidFill>
              </a:rPr>
              <a:t>because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b="1" i="1" dirty="0" smtClean="0">
                <a:solidFill>
                  <a:schemeClr val="tx1"/>
                </a:solidFill>
              </a:rPr>
              <a:t>people</a:t>
            </a:r>
            <a:r>
              <a:rPr lang="fr-FR" sz="1600" i="1" dirty="0" smtClean="0">
                <a:solidFill>
                  <a:schemeClr val="tx1"/>
                </a:solidFill>
              </a:rPr>
              <a:t> suppose </a:t>
            </a:r>
            <a:r>
              <a:rPr lang="fr-FR" sz="1600" i="1" dirty="0" err="1" smtClean="0">
                <a:solidFill>
                  <a:schemeClr val="tx1"/>
                </a:solidFill>
              </a:rPr>
              <a:t>that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b="1" i="1" dirty="0" smtClean="0">
                <a:solidFill>
                  <a:schemeClr val="tx1"/>
                </a:solidFill>
              </a:rPr>
              <a:t>the relation of </a:t>
            </a:r>
            <a:r>
              <a:rPr lang="fr-FR" sz="1600" b="1" i="1" dirty="0" err="1" smtClean="0">
                <a:solidFill>
                  <a:schemeClr val="tx1"/>
                </a:solidFill>
              </a:rPr>
              <a:t>consequence</a:t>
            </a:r>
            <a:r>
              <a:rPr lang="fr-FR" sz="1600" b="1" i="1" dirty="0" smtClean="0">
                <a:solidFill>
                  <a:schemeClr val="tx1"/>
                </a:solidFill>
              </a:rPr>
              <a:t> </a:t>
            </a:r>
            <a:r>
              <a:rPr lang="fr-FR" sz="1600" b="1" i="1" dirty="0" err="1" smtClean="0">
                <a:solidFill>
                  <a:schemeClr val="tx1"/>
                </a:solidFill>
              </a:rPr>
              <a:t>is</a:t>
            </a:r>
            <a:r>
              <a:rPr lang="fr-FR" sz="1600" b="1" i="1" dirty="0" smtClean="0">
                <a:solidFill>
                  <a:schemeClr val="tx1"/>
                </a:solidFill>
              </a:rPr>
              <a:t> convertible</a:t>
            </a:r>
            <a:r>
              <a:rPr lang="fr-FR" sz="1600" i="1" dirty="0" smtClean="0">
                <a:solidFill>
                  <a:schemeClr val="tx1"/>
                </a:solidFill>
              </a:rPr>
              <a:t>. For </a:t>
            </a:r>
            <a:r>
              <a:rPr lang="fr-FR" sz="1600" i="1" dirty="0" err="1" smtClean="0">
                <a:solidFill>
                  <a:schemeClr val="tx1"/>
                </a:solidFill>
              </a:rPr>
              <a:t>whenever</a:t>
            </a:r>
            <a:r>
              <a:rPr lang="fr-FR" sz="1600" i="1" dirty="0" smtClean="0">
                <a:solidFill>
                  <a:schemeClr val="tx1"/>
                </a:solidFill>
              </a:rPr>
              <a:t>, suppose A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, B </a:t>
            </a:r>
            <a:r>
              <a:rPr lang="fr-FR" sz="1600" i="1" dirty="0" err="1" smtClean="0">
                <a:solidFill>
                  <a:schemeClr val="tx1"/>
                </a:solidFill>
              </a:rPr>
              <a:t>necessarily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b="1" i="1" dirty="0" err="1" smtClean="0">
                <a:solidFill>
                  <a:schemeClr val="tx1"/>
                </a:solidFill>
              </a:rPr>
              <a:t>they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then</a:t>
            </a:r>
            <a:r>
              <a:rPr lang="fr-FR" sz="1600" i="1" dirty="0" smtClean="0">
                <a:solidFill>
                  <a:schemeClr val="tx1"/>
                </a:solidFill>
              </a:rPr>
              <a:t> suppose </a:t>
            </a:r>
            <a:r>
              <a:rPr lang="fr-FR" sz="1600" i="1" dirty="0" err="1" smtClean="0">
                <a:solidFill>
                  <a:schemeClr val="tx1"/>
                </a:solidFill>
              </a:rPr>
              <a:t>also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that</a:t>
            </a:r>
            <a:r>
              <a:rPr lang="fr-FR" sz="1600" i="1" dirty="0" smtClean="0">
                <a:solidFill>
                  <a:schemeClr val="tx1"/>
                </a:solidFill>
              </a:rPr>
              <a:t> if B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, A </a:t>
            </a:r>
            <a:r>
              <a:rPr lang="fr-FR" sz="1600" i="1" dirty="0" err="1" smtClean="0">
                <a:solidFill>
                  <a:schemeClr val="tx1"/>
                </a:solidFill>
              </a:rPr>
              <a:t>necessarily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. »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(</a:t>
            </a:r>
            <a:r>
              <a:rPr lang="fr-FR" sz="1600" i="1" dirty="0" err="1" smtClean="0">
                <a:solidFill>
                  <a:schemeClr val="tx1"/>
                </a:solidFill>
              </a:rPr>
              <a:t>Pickard</a:t>
            </a:r>
            <a:r>
              <a:rPr lang="fr-FR" sz="1600" i="1" dirty="0" smtClean="0">
                <a:solidFill>
                  <a:schemeClr val="tx1"/>
                </a:solidFill>
              </a:rPr>
              <a:t>-Cambridge)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25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5537" y="615279"/>
            <a:ext cx="6695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DOES </a:t>
            </a:r>
            <a:r>
              <a:rPr lang="fr-FR" altLang="fr-FR" sz="1600" dirty="0">
                <a:solidFill>
                  <a:schemeClr val="tx1"/>
                </a:solidFill>
              </a:rPr>
              <a:t>ARISTOTLE SUPPORT DUCROT’S  NEGATION LAW ?</a:t>
            </a:r>
            <a:endParaRPr lang="fr-FR" altLang="fr-FR" sz="16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2" y="1205242"/>
            <a:ext cx="87902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i="1" dirty="0" smtClean="0">
                <a:solidFill>
                  <a:schemeClr val="tx1"/>
                </a:solidFill>
              </a:rPr>
              <a:t>                              And in </a:t>
            </a:r>
            <a:r>
              <a:rPr lang="fr-FR" sz="1600" b="1" i="1" dirty="0" err="1" smtClean="0">
                <a:solidFill>
                  <a:schemeClr val="tx1"/>
                </a:solidFill>
              </a:rPr>
              <a:t>Topica</a:t>
            </a:r>
            <a:r>
              <a:rPr lang="fr-FR" sz="1600" b="1" i="1" dirty="0" smtClean="0">
                <a:solidFill>
                  <a:schemeClr val="tx1"/>
                </a:solidFill>
              </a:rPr>
              <a:t> 2, 113b 15 …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Four « types of opposition »… </a:t>
            </a:r>
            <a:r>
              <a:rPr lang="fr-FR" sz="1600" dirty="0" smtClean="0">
                <a:solidFill>
                  <a:schemeClr val="tx1"/>
                </a:solidFill>
              </a:rPr>
              <a:t>(Contradiction, </a:t>
            </a:r>
            <a:r>
              <a:rPr lang="fr-FR" sz="1600" dirty="0" err="1" smtClean="0">
                <a:solidFill>
                  <a:schemeClr val="tx1"/>
                </a:solidFill>
              </a:rPr>
              <a:t>contrary</a:t>
            </a:r>
            <a:r>
              <a:rPr lang="fr-FR" sz="1600" dirty="0" smtClean="0">
                <a:solidFill>
                  <a:schemeClr val="tx1"/>
                </a:solidFill>
              </a:rPr>
              <a:t>, privation (and possession), relation)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Contradiction</a:t>
            </a:r>
            <a:r>
              <a:rPr lang="fr-FR" sz="1600" dirty="0" smtClean="0">
                <a:solidFill>
                  <a:schemeClr val="tx1"/>
                </a:solidFill>
              </a:rPr>
              <a:t>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  « </a:t>
            </a:r>
            <a:r>
              <a:rPr lang="fr-FR" sz="1400" u="sng" dirty="0" smtClean="0">
                <a:solidFill>
                  <a:schemeClr val="tx1"/>
                </a:solidFill>
              </a:rPr>
              <a:t>Examiner</a:t>
            </a:r>
            <a:r>
              <a:rPr lang="fr-FR" sz="1400" dirty="0" smtClean="0">
                <a:solidFill>
                  <a:schemeClr val="tx1"/>
                </a:solidFill>
              </a:rPr>
              <a:t> les termes contradictoires … en ordre croisé » </a:t>
            </a:r>
          </a:p>
          <a:p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 « Si par exemple l’homme est animal, ce qui n’est pas animal n’est pas homme »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   « … 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« homme » implique « animal », mais ce n’est pas « non-homme » qui implique « non-animal »</a:t>
            </a:r>
            <a:r>
              <a:rPr lang="fr-FR" sz="1400" dirty="0" smtClean="0">
                <a:solidFill>
                  <a:schemeClr val="tx1"/>
                </a:solidFill>
              </a:rPr>
              <a:t>, c’est à l’inverse « non-animal » qui implique « non-homme ». On doit donc poser qu’il en est ainsi dans tous les cas »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i="1" dirty="0" smtClean="0">
                <a:solidFill>
                  <a:schemeClr val="tx1"/>
                </a:solidFill>
              </a:rPr>
              <a:t>   « You </a:t>
            </a:r>
            <a:r>
              <a:rPr lang="fr-FR" sz="1400" i="1" dirty="0" err="1" smtClean="0">
                <a:solidFill>
                  <a:schemeClr val="tx1"/>
                </a:solidFill>
              </a:rPr>
              <a:t>should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u="sng" dirty="0" smtClean="0">
                <a:solidFill>
                  <a:schemeClr val="tx1"/>
                </a:solidFill>
              </a:rPr>
              <a:t>look for </a:t>
            </a:r>
            <a:r>
              <a:rPr lang="fr-FR" sz="1400" i="1" dirty="0" smtClean="0">
                <a:solidFill>
                  <a:schemeClr val="tx1"/>
                </a:solidFill>
              </a:rPr>
              <a:t>arguments </a:t>
            </a:r>
            <a:r>
              <a:rPr lang="fr-FR" sz="1400" i="1" dirty="0" err="1" smtClean="0">
                <a:solidFill>
                  <a:schemeClr val="tx1"/>
                </a:solidFill>
              </a:rPr>
              <a:t>among</a:t>
            </a:r>
            <a:r>
              <a:rPr lang="fr-FR" sz="1400" i="1" dirty="0" smtClean="0">
                <a:solidFill>
                  <a:schemeClr val="tx1"/>
                </a:solidFill>
              </a:rPr>
              <a:t> the </a:t>
            </a:r>
            <a:r>
              <a:rPr lang="fr-FR" sz="1400" i="1" dirty="0" err="1" smtClean="0">
                <a:solidFill>
                  <a:schemeClr val="tx1"/>
                </a:solidFill>
              </a:rPr>
              <a:t>contradictories</a:t>
            </a:r>
            <a:r>
              <a:rPr lang="fr-FR" sz="1400" i="1" dirty="0" smtClean="0">
                <a:solidFill>
                  <a:schemeClr val="tx1"/>
                </a:solidFill>
              </a:rPr>
              <a:t> of </a:t>
            </a:r>
            <a:r>
              <a:rPr lang="fr-FR" sz="1400" i="1" dirty="0" err="1" smtClean="0">
                <a:solidFill>
                  <a:schemeClr val="tx1"/>
                </a:solidFill>
              </a:rPr>
              <a:t>your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terms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converting</a:t>
            </a:r>
            <a:r>
              <a:rPr lang="fr-FR" sz="1400" i="1" dirty="0" smtClean="0">
                <a:solidFill>
                  <a:schemeClr val="tx1"/>
                </a:solidFill>
              </a:rPr>
              <a:t> the </a:t>
            </a:r>
            <a:r>
              <a:rPr lang="fr-FR" sz="1400" i="1" dirty="0" err="1" smtClean="0">
                <a:solidFill>
                  <a:schemeClr val="tx1"/>
                </a:solidFill>
              </a:rPr>
              <a:t>order</a:t>
            </a:r>
            <a:r>
              <a:rPr lang="fr-FR" sz="1400" i="1" dirty="0" smtClean="0">
                <a:solidFill>
                  <a:schemeClr val="tx1"/>
                </a:solidFill>
              </a:rPr>
              <a:t> of </a:t>
            </a:r>
            <a:r>
              <a:rPr lang="fr-FR" sz="1400" i="1" dirty="0" err="1" smtClean="0">
                <a:solidFill>
                  <a:schemeClr val="tx1"/>
                </a:solidFill>
              </a:rPr>
              <a:t>their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i="1" dirty="0" smtClean="0">
                <a:solidFill>
                  <a:schemeClr val="tx1"/>
                </a:solidFill>
              </a:rPr>
              <a:t>… »</a:t>
            </a:r>
          </a:p>
          <a:p>
            <a:r>
              <a:rPr lang="fr-FR" sz="1400" i="1" dirty="0" smtClean="0">
                <a:solidFill>
                  <a:schemeClr val="tx1"/>
                </a:solidFill>
              </a:rPr>
              <a:t>« If man </a:t>
            </a:r>
            <a:r>
              <a:rPr lang="fr-FR" sz="1400" i="1" dirty="0" err="1" smtClean="0">
                <a:solidFill>
                  <a:schemeClr val="tx1"/>
                </a:solidFill>
              </a:rPr>
              <a:t>be</a:t>
            </a:r>
            <a:r>
              <a:rPr lang="fr-FR" sz="1400" i="1" dirty="0" smtClean="0">
                <a:solidFill>
                  <a:schemeClr val="tx1"/>
                </a:solidFill>
              </a:rPr>
              <a:t> an animal, </a:t>
            </a:r>
            <a:r>
              <a:rPr lang="fr-FR" sz="1400" i="1" dirty="0" err="1" smtClean="0">
                <a:solidFill>
                  <a:schemeClr val="tx1"/>
                </a:solidFill>
              </a:rPr>
              <a:t>what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not an animal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not a man » and </a:t>
            </a:r>
            <a:r>
              <a:rPr lang="fr-FR" sz="1400" i="1" dirty="0" err="1" smtClean="0">
                <a:solidFill>
                  <a:schemeClr val="tx1"/>
                </a:solidFill>
              </a:rPr>
              <a:t>likewise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also</a:t>
            </a:r>
            <a:r>
              <a:rPr lang="fr-FR" sz="1400" i="1" dirty="0" smtClean="0">
                <a:solidFill>
                  <a:schemeClr val="tx1"/>
                </a:solidFill>
              </a:rPr>
              <a:t> in </a:t>
            </a:r>
            <a:r>
              <a:rPr lang="fr-FR" sz="1400" i="1" dirty="0" err="1" smtClean="0">
                <a:solidFill>
                  <a:schemeClr val="tx1"/>
                </a:solidFill>
              </a:rPr>
              <a:t>other</a:t>
            </a:r>
            <a:r>
              <a:rPr lang="fr-FR" sz="1400" i="1" dirty="0" smtClean="0">
                <a:solidFill>
                  <a:schemeClr val="tx1"/>
                </a:solidFill>
              </a:rPr>
              <a:t> instances of </a:t>
            </a:r>
            <a:r>
              <a:rPr lang="fr-FR" sz="1400" i="1" dirty="0" err="1" smtClean="0">
                <a:solidFill>
                  <a:schemeClr val="tx1"/>
                </a:solidFill>
              </a:rPr>
              <a:t>contradictories</a:t>
            </a:r>
            <a:r>
              <a:rPr lang="fr-FR" sz="1400" i="1" dirty="0" smtClean="0">
                <a:solidFill>
                  <a:schemeClr val="tx1"/>
                </a:solidFill>
              </a:rPr>
              <a:t>… »</a:t>
            </a:r>
          </a:p>
          <a:p>
            <a:r>
              <a:rPr lang="fr-FR" sz="1400" i="1" dirty="0" smtClean="0">
                <a:solidFill>
                  <a:schemeClr val="tx1"/>
                </a:solidFill>
              </a:rPr>
              <a:t>«</a:t>
            </a:r>
            <a:r>
              <a:rPr lang="fr-FR" sz="1400" b="1" i="1" dirty="0" smtClean="0">
                <a:solidFill>
                  <a:schemeClr val="tx1"/>
                </a:solidFill>
              </a:rPr>
              <a:t> ’animal’  </a:t>
            </a:r>
            <a:r>
              <a:rPr lang="fr-FR" sz="1400" b="1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upon</a:t>
            </a:r>
            <a:r>
              <a:rPr lang="fr-FR" sz="1400" b="1" i="1" dirty="0" smtClean="0">
                <a:solidFill>
                  <a:schemeClr val="tx1"/>
                </a:solidFill>
              </a:rPr>
              <a:t> ‘man’, but ‘not-animal’ </a:t>
            </a:r>
            <a:r>
              <a:rPr lang="fr-FR" sz="1400" b="1" i="1" dirty="0" err="1" smtClean="0">
                <a:solidFill>
                  <a:schemeClr val="tx1"/>
                </a:solidFill>
              </a:rPr>
              <a:t>does</a:t>
            </a:r>
            <a:r>
              <a:rPr lang="fr-FR" sz="1400" b="1" i="1" dirty="0" smtClean="0">
                <a:solidFill>
                  <a:schemeClr val="tx1"/>
                </a:solidFill>
              </a:rPr>
              <a:t> not </a:t>
            </a:r>
            <a:r>
              <a:rPr lang="fr-FR" sz="1400" b="1" i="1" dirty="0" err="1" smtClean="0">
                <a:solidFill>
                  <a:schemeClr val="tx1"/>
                </a:solidFill>
              </a:rPr>
              <a:t>follow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upon</a:t>
            </a:r>
            <a:r>
              <a:rPr lang="fr-FR" sz="1400" b="1" i="1" dirty="0" smtClean="0">
                <a:solidFill>
                  <a:schemeClr val="tx1"/>
                </a:solidFill>
              </a:rPr>
              <a:t> ‘non-man’</a:t>
            </a:r>
            <a:r>
              <a:rPr lang="fr-FR" sz="1400" i="1" dirty="0" smtClean="0">
                <a:solidFill>
                  <a:schemeClr val="tx1"/>
                </a:solidFill>
              </a:rPr>
              <a:t>, but </a:t>
            </a:r>
            <a:r>
              <a:rPr lang="fr-FR" sz="1400" i="1" dirty="0" err="1" smtClean="0">
                <a:solidFill>
                  <a:schemeClr val="tx1"/>
                </a:solidFill>
              </a:rPr>
              <a:t>conversely</a:t>
            </a:r>
            <a:r>
              <a:rPr lang="fr-FR" sz="1400" i="1" dirty="0" smtClean="0">
                <a:solidFill>
                  <a:schemeClr val="tx1"/>
                </a:solidFill>
              </a:rPr>
              <a:t> ‘not-man’ </a:t>
            </a:r>
            <a:r>
              <a:rPr lang="fr-FR" sz="1400" i="1" dirty="0" err="1" smtClean="0">
                <a:solidFill>
                  <a:schemeClr val="tx1"/>
                </a:solidFill>
              </a:rPr>
              <a:t>upon</a:t>
            </a:r>
            <a:r>
              <a:rPr lang="fr-FR" sz="1400" i="1" dirty="0" smtClean="0">
                <a:solidFill>
                  <a:schemeClr val="tx1"/>
                </a:solidFill>
              </a:rPr>
              <a:t> ‘non-animal’. Il all cases, </a:t>
            </a:r>
            <a:r>
              <a:rPr lang="fr-FR" sz="1400" i="1" dirty="0" err="1" smtClean="0">
                <a:solidFill>
                  <a:schemeClr val="tx1"/>
                </a:solidFill>
              </a:rPr>
              <a:t>therefore</a:t>
            </a:r>
            <a:r>
              <a:rPr lang="fr-FR" sz="1400" i="1" dirty="0" smtClean="0">
                <a:solidFill>
                  <a:schemeClr val="tx1"/>
                </a:solidFill>
              </a:rPr>
              <a:t>, a </a:t>
            </a:r>
            <a:r>
              <a:rPr lang="fr-FR" sz="1400" i="1" dirty="0" err="1" smtClean="0">
                <a:solidFill>
                  <a:schemeClr val="tx1"/>
                </a:solidFill>
              </a:rPr>
              <a:t>postulate</a:t>
            </a:r>
            <a:r>
              <a:rPr lang="fr-FR" sz="1400" i="1" dirty="0" smtClean="0">
                <a:solidFill>
                  <a:schemeClr val="tx1"/>
                </a:solidFill>
              </a:rPr>
              <a:t> of </a:t>
            </a:r>
            <a:r>
              <a:rPr lang="fr-FR" sz="1400" i="1" dirty="0" err="1" smtClean="0">
                <a:solidFill>
                  <a:schemeClr val="tx1"/>
                </a:solidFill>
              </a:rPr>
              <a:t>this</a:t>
            </a:r>
            <a:r>
              <a:rPr lang="fr-FR" sz="1400" i="1" dirty="0" smtClean="0">
                <a:solidFill>
                  <a:schemeClr val="tx1"/>
                </a:solidFill>
              </a:rPr>
              <a:t> sort </a:t>
            </a:r>
            <a:r>
              <a:rPr lang="fr-FR" sz="1400" i="1" dirty="0" err="1" smtClean="0">
                <a:solidFill>
                  <a:schemeClr val="tx1"/>
                </a:solidFill>
              </a:rPr>
              <a:t>should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be</a:t>
            </a:r>
            <a:r>
              <a:rPr lang="fr-FR" sz="1400" i="1" dirty="0" smtClean="0">
                <a:solidFill>
                  <a:schemeClr val="tx1"/>
                </a:solidFill>
              </a:rPr>
              <a:t> made. »</a:t>
            </a:r>
            <a:endParaRPr lang="fr-FR" sz="1400" i="1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not support </a:t>
            </a:r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in the case of contradiction.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: « </a:t>
            </a:r>
            <a:r>
              <a:rPr lang="fr-FR" sz="1600" i="1" dirty="0" smtClean="0">
                <a:solidFill>
                  <a:schemeClr val="tx1"/>
                </a:solidFill>
              </a:rPr>
              <a:t>If </a:t>
            </a:r>
            <a:r>
              <a:rPr lang="fr-FR" sz="1600" i="1" dirty="0">
                <a:solidFill>
                  <a:schemeClr val="tx1"/>
                </a:solidFill>
              </a:rPr>
              <a:t>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</a:t>
            </a:r>
            <a:r>
              <a:rPr lang="fr-FR" sz="1600" b="1" i="1" dirty="0">
                <a:solidFill>
                  <a:schemeClr val="tx1"/>
                </a:solidFill>
              </a:rPr>
              <a:t>- </a:t>
            </a:r>
            <a:r>
              <a:rPr lang="fr-FR" sz="1600" b="1" i="1" dirty="0" smtClean="0">
                <a:solidFill>
                  <a:schemeClr val="tx1"/>
                </a:solidFill>
              </a:rPr>
              <a:t>r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</a:t>
            </a:r>
            <a:r>
              <a:rPr lang="fr-FR" sz="1600" b="1" i="1" dirty="0">
                <a:solidFill>
                  <a:schemeClr val="tx1"/>
                </a:solidFill>
              </a:rPr>
              <a:t>- </a:t>
            </a:r>
            <a:r>
              <a:rPr lang="fr-FR" sz="1600" b="1" i="1" dirty="0" smtClean="0">
                <a:solidFill>
                  <a:schemeClr val="tx1"/>
                </a:solidFill>
              </a:rPr>
              <a:t>c</a:t>
            </a:r>
            <a:r>
              <a:rPr lang="fr-FR" sz="1600" i="1" dirty="0">
                <a:solidFill>
                  <a:schemeClr val="tx1"/>
                </a:solidFill>
              </a:rPr>
              <a:t> </a:t>
            </a:r>
            <a:r>
              <a:rPr lang="fr-FR" sz="1600" i="1" dirty="0" smtClean="0">
                <a:solidFill>
                  <a:schemeClr val="tx1"/>
                </a:solidFill>
              </a:rPr>
              <a:t>»  ( « Converse », </a:t>
            </a:r>
            <a:r>
              <a:rPr lang="fr-FR" sz="1600" dirty="0" smtClean="0">
                <a:solidFill>
                  <a:schemeClr val="tx1"/>
                </a:solidFill>
              </a:rPr>
              <a:t>« croisé »,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« Contraposition »)</a:t>
            </a:r>
            <a:r>
              <a:rPr lang="fr-FR" sz="1600" i="1" dirty="0" smtClean="0">
                <a:solidFill>
                  <a:schemeClr val="tx1"/>
                </a:solidFill>
              </a:rPr>
              <a:t>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41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9569" y="1392574"/>
            <a:ext cx="88901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tx1"/>
                </a:solidFill>
              </a:rPr>
              <a:t> « Si </a:t>
            </a:r>
            <a:r>
              <a:rPr lang="fr-FR" sz="1600" i="1" dirty="0">
                <a:solidFill>
                  <a:schemeClr val="tx1"/>
                </a:solidFill>
              </a:rPr>
              <a:t>c</a:t>
            </a:r>
            <a:r>
              <a:rPr lang="fr-FR" sz="1600" dirty="0">
                <a:solidFill>
                  <a:schemeClr val="tx1"/>
                </a:solidFill>
              </a:rPr>
              <a:t> est un argument pour </a:t>
            </a:r>
            <a:r>
              <a:rPr lang="fr-FR" sz="1600" i="1" dirty="0" smtClean="0">
                <a:solidFill>
                  <a:schemeClr val="tx1"/>
                </a:solidFill>
              </a:rPr>
              <a:t>r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i="1" dirty="0">
                <a:solidFill>
                  <a:schemeClr val="tx1"/>
                </a:solidFill>
              </a:rPr>
              <a:t>- c</a:t>
            </a:r>
            <a:r>
              <a:rPr lang="fr-FR" sz="1600" dirty="0">
                <a:solidFill>
                  <a:schemeClr val="tx1"/>
                </a:solidFill>
              </a:rPr>
              <a:t>  est un argument pour </a:t>
            </a:r>
            <a:r>
              <a:rPr lang="fr-FR" sz="1600" i="1" dirty="0">
                <a:solidFill>
                  <a:schemeClr val="tx1"/>
                </a:solidFill>
              </a:rPr>
              <a:t> - r</a:t>
            </a:r>
            <a:r>
              <a:rPr lang="fr-FR" sz="1600" dirty="0">
                <a:solidFill>
                  <a:schemeClr val="tx1"/>
                </a:solidFill>
              </a:rPr>
              <a:t> »  </a:t>
            </a:r>
          </a:p>
          <a:p>
            <a:pPr algn="r"/>
            <a:r>
              <a:rPr lang="fr-FR" sz="1600" i="1" dirty="0">
                <a:solidFill>
                  <a:schemeClr val="tx1"/>
                </a:solidFill>
              </a:rPr>
              <a:t>                               «  If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-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- r »</a:t>
            </a:r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</a:t>
            </a:r>
          </a:p>
          <a:p>
            <a:r>
              <a:rPr lang="fr-FR" sz="1600" b="1" dirty="0" err="1" smtClean="0">
                <a:solidFill>
                  <a:schemeClr val="tx1"/>
                </a:solidFill>
              </a:rPr>
              <a:t>Contrary</a:t>
            </a:r>
            <a:r>
              <a:rPr lang="fr-FR" sz="1600" b="1" dirty="0" smtClean="0">
                <a:solidFill>
                  <a:schemeClr val="tx1"/>
                </a:solidFill>
              </a:rPr>
              <a:t>  (</a:t>
            </a:r>
            <a:r>
              <a:rPr lang="fr-FR" sz="1600" b="1" dirty="0" err="1" smtClean="0">
                <a:solidFill>
                  <a:schemeClr val="tx1"/>
                </a:solidFill>
              </a:rPr>
              <a:t>Ducrot’s</a:t>
            </a:r>
            <a:r>
              <a:rPr lang="fr-FR" sz="1600" b="1" dirty="0" smtClean="0">
                <a:solidFill>
                  <a:schemeClr val="tx1"/>
                </a:solidFill>
              </a:rPr>
              <a:t> point)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« Examiner</a:t>
            </a:r>
            <a:r>
              <a:rPr lang="fr-FR" sz="1400" dirty="0" smtClean="0">
                <a:solidFill>
                  <a:schemeClr val="tx1"/>
                </a:solidFill>
              </a:rPr>
              <a:t> aussi les contraires, pour voir si le contraire de l’un des termes implique bien celui de l’autre, soit en ordre parallèle, soit en ordre croisé. »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Des cas croisés, des cas parallèles….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« … la « bonne forme » entraîne la santé, mais ce n’est pas la « mauvaise forme » qui entraîne la maladie, c’est la maladie qui entraîne la « mauvaise forme ». </a:t>
            </a:r>
            <a:r>
              <a:rPr lang="fr-FR" sz="1400" b="1" dirty="0" smtClean="0">
                <a:solidFill>
                  <a:schemeClr val="tx1"/>
                </a:solidFill>
              </a:rPr>
              <a:t>Mais ce croisement est peu fréquent dans le cas des contraires, la consécution s’y fait le plus souvent en ordre parallèle</a:t>
            </a:r>
            <a:r>
              <a:rPr lang="fr-FR" sz="1400" dirty="0" smtClean="0">
                <a:solidFill>
                  <a:schemeClr val="tx1"/>
                </a:solidFill>
              </a:rPr>
              <a:t> ».            </a:t>
            </a:r>
          </a:p>
          <a:p>
            <a:endParaRPr lang="fr-FR" sz="1400" i="1" dirty="0" smtClean="0">
              <a:solidFill>
                <a:schemeClr val="tx1"/>
              </a:solidFill>
            </a:endParaRPr>
          </a:p>
          <a:p>
            <a:r>
              <a:rPr lang="fr-FR" sz="1400" i="1" dirty="0" smtClean="0">
                <a:solidFill>
                  <a:srgbClr val="FF0000"/>
                </a:solidFill>
              </a:rPr>
              <a:t>Août 22:   Réfutation sophistiques: 5 et 28. L’argument de </a:t>
            </a:r>
            <a:r>
              <a:rPr lang="fr-FR" sz="1400" i="1" dirty="0" err="1" smtClean="0">
                <a:solidFill>
                  <a:srgbClr val="FF0000"/>
                </a:solidFill>
              </a:rPr>
              <a:t>Melissus</a:t>
            </a:r>
            <a:r>
              <a:rPr lang="fr-FR" sz="1400" i="1" dirty="0" smtClean="0">
                <a:solidFill>
                  <a:srgbClr val="FF0000"/>
                </a:solidFill>
              </a:rPr>
              <a:t> est fallacieux parce qu’il estime que l’opposé du premier entraîne l’opposé du second.  </a:t>
            </a:r>
            <a:r>
              <a:rPr lang="fr-FR" sz="1400" i="1" dirty="0" err="1" smtClean="0">
                <a:solidFill>
                  <a:srgbClr val="FF0000"/>
                </a:solidFill>
              </a:rPr>
              <a:t>Trad</a:t>
            </a:r>
            <a:r>
              <a:rPr lang="fr-FR" sz="1400" i="1" dirty="0" smtClean="0">
                <a:solidFill>
                  <a:srgbClr val="FF0000"/>
                </a:solidFill>
              </a:rPr>
              <a:t> </a:t>
            </a:r>
            <a:r>
              <a:rPr lang="fr-FR" sz="1400" i="1" dirty="0" err="1" smtClean="0">
                <a:solidFill>
                  <a:srgbClr val="FF0000"/>
                </a:solidFill>
              </a:rPr>
              <a:t>Hecquet</a:t>
            </a:r>
            <a:r>
              <a:rPr lang="fr-FR" sz="1400" i="1" dirty="0" smtClean="0">
                <a:solidFill>
                  <a:srgbClr val="FF0000"/>
                </a:solidFill>
              </a:rPr>
              <a:t>-Devienne</a:t>
            </a:r>
            <a:endParaRPr lang="fr-FR" sz="1400" i="1" dirty="0">
              <a:solidFill>
                <a:srgbClr val="FF0000"/>
              </a:solidFill>
            </a:endParaRPr>
          </a:p>
          <a:p>
            <a:endParaRPr lang="fr-FR" sz="1400" i="1" dirty="0" smtClean="0">
              <a:solidFill>
                <a:schemeClr val="tx1"/>
              </a:solidFill>
            </a:endParaRPr>
          </a:p>
          <a:p>
            <a:endParaRPr lang="fr-FR" sz="1400" i="1" dirty="0" smtClean="0">
              <a:solidFill>
                <a:schemeClr val="tx1"/>
              </a:solidFill>
            </a:endParaRPr>
          </a:p>
          <a:p>
            <a:r>
              <a:rPr lang="fr-FR" sz="1400" i="1" dirty="0" smtClean="0">
                <a:solidFill>
                  <a:schemeClr val="tx1"/>
                </a:solidFill>
              </a:rPr>
              <a:t>« </a:t>
            </a:r>
            <a:r>
              <a:rPr lang="fr-FR" sz="1400" i="1" dirty="0" err="1" smtClean="0">
                <a:solidFill>
                  <a:schemeClr val="tx1"/>
                </a:solidFill>
              </a:rPr>
              <a:t>Then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u="sng" dirty="0" smtClean="0">
                <a:solidFill>
                  <a:schemeClr val="tx1"/>
                </a:solidFill>
              </a:rPr>
              <a:t>look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also</a:t>
            </a:r>
            <a:r>
              <a:rPr lang="fr-FR" sz="1400" i="1" dirty="0" smtClean="0">
                <a:solidFill>
                  <a:schemeClr val="tx1"/>
                </a:solidFill>
              </a:rPr>
              <a:t> at the case of the contraries of S and P in the </a:t>
            </a:r>
            <a:r>
              <a:rPr lang="fr-FR" sz="1400" i="1" dirty="0" err="1" smtClean="0">
                <a:solidFill>
                  <a:schemeClr val="tx1"/>
                </a:solidFill>
              </a:rPr>
              <a:t>thesis</a:t>
            </a:r>
            <a:r>
              <a:rPr lang="fr-FR" sz="1400" i="1" dirty="0" smtClean="0">
                <a:solidFill>
                  <a:schemeClr val="tx1"/>
                </a:solidFill>
              </a:rPr>
              <a:t>, and </a:t>
            </a:r>
            <a:r>
              <a:rPr lang="fr-FR" sz="1400" i="1" dirty="0" err="1" smtClean="0">
                <a:solidFill>
                  <a:schemeClr val="tx1"/>
                </a:solidFill>
              </a:rPr>
              <a:t>see</a:t>
            </a:r>
            <a:r>
              <a:rPr lang="fr-FR" sz="1400" i="1" dirty="0" smtClean="0">
                <a:solidFill>
                  <a:schemeClr val="tx1"/>
                </a:solidFill>
              </a:rPr>
              <a:t> if the </a:t>
            </a:r>
            <a:r>
              <a:rPr lang="fr-FR" sz="1400" i="1" dirty="0" err="1" smtClean="0">
                <a:solidFill>
                  <a:schemeClr val="tx1"/>
                </a:solidFill>
              </a:rPr>
              <a:t>contrary</a:t>
            </a:r>
            <a:r>
              <a:rPr lang="fr-FR" sz="1400" i="1" dirty="0" smtClean="0">
                <a:solidFill>
                  <a:schemeClr val="tx1"/>
                </a:solidFill>
              </a:rPr>
              <a:t> of the one </a:t>
            </a:r>
            <a:r>
              <a:rPr lang="fr-FR" sz="1400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upon</a:t>
            </a:r>
            <a:r>
              <a:rPr lang="fr-FR" sz="1400" i="1" dirty="0" smtClean="0">
                <a:solidFill>
                  <a:schemeClr val="tx1"/>
                </a:solidFill>
              </a:rPr>
              <a:t> the </a:t>
            </a:r>
            <a:r>
              <a:rPr lang="fr-FR" sz="1400" i="1" dirty="0" err="1" smtClean="0">
                <a:solidFill>
                  <a:schemeClr val="tx1"/>
                </a:solidFill>
              </a:rPr>
              <a:t>contrary</a:t>
            </a:r>
            <a:r>
              <a:rPr lang="fr-FR" sz="1400" i="1" dirty="0" smtClean="0">
                <a:solidFill>
                  <a:schemeClr val="tx1"/>
                </a:solidFill>
              </a:rPr>
              <a:t> of the </a:t>
            </a:r>
            <a:r>
              <a:rPr lang="fr-FR" sz="1400" i="1" dirty="0" err="1" smtClean="0">
                <a:solidFill>
                  <a:schemeClr val="tx1"/>
                </a:solidFill>
              </a:rPr>
              <a:t>other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either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directly</a:t>
            </a:r>
            <a:r>
              <a:rPr lang="fr-FR" sz="1400" i="1" dirty="0" smtClean="0">
                <a:solidFill>
                  <a:schemeClr val="tx1"/>
                </a:solidFill>
              </a:rPr>
              <a:t> or </a:t>
            </a:r>
            <a:r>
              <a:rPr lang="fr-FR" sz="1400" i="1" dirty="0" err="1" smtClean="0">
                <a:solidFill>
                  <a:schemeClr val="tx1"/>
                </a:solidFill>
              </a:rPr>
              <a:t>conversely</a:t>
            </a:r>
            <a:r>
              <a:rPr lang="fr-FR" sz="1400" i="1" dirty="0" smtClean="0">
                <a:solidFill>
                  <a:schemeClr val="tx1"/>
                </a:solidFill>
              </a:rPr>
              <a:t>… »</a:t>
            </a:r>
          </a:p>
          <a:p>
            <a:r>
              <a:rPr lang="fr-FR" sz="1400" b="1" i="1" dirty="0" err="1" smtClean="0">
                <a:solidFill>
                  <a:schemeClr val="tx1"/>
                </a:solidFill>
              </a:rPr>
              <a:t>Some</a:t>
            </a:r>
            <a:r>
              <a:rPr lang="fr-FR" sz="1400" b="1" i="1" dirty="0" smtClean="0">
                <a:solidFill>
                  <a:schemeClr val="tx1"/>
                </a:solidFill>
              </a:rPr>
              <a:t> cases are direct, </a:t>
            </a:r>
            <a:r>
              <a:rPr lang="fr-FR" sz="1400" b="1" i="1" dirty="0" err="1" smtClean="0">
                <a:solidFill>
                  <a:schemeClr val="tx1"/>
                </a:solidFill>
              </a:rPr>
              <a:t>other</a:t>
            </a:r>
            <a:r>
              <a:rPr lang="fr-FR" sz="1400" b="1" i="1" dirty="0" smtClean="0">
                <a:solidFill>
                  <a:schemeClr val="tx1"/>
                </a:solidFill>
              </a:rPr>
              <a:t> converse…</a:t>
            </a:r>
          </a:p>
          <a:p>
            <a:r>
              <a:rPr lang="fr-FR" sz="1400" i="1" dirty="0" smtClean="0">
                <a:solidFill>
                  <a:schemeClr val="tx1"/>
                </a:solidFill>
              </a:rPr>
              <a:t>« …</a:t>
            </a:r>
            <a:r>
              <a:rPr lang="fr-FR" sz="1400" i="1" dirty="0" err="1" smtClean="0">
                <a:solidFill>
                  <a:schemeClr val="tx1"/>
                </a:solidFill>
              </a:rPr>
              <a:t>Health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upon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vigour</a:t>
            </a:r>
            <a:r>
              <a:rPr lang="fr-FR" sz="1400" i="1" dirty="0" smtClean="0">
                <a:solidFill>
                  <a:schemeClr val="tx1"/>
                </a:solidFill>
              </a:rPr>
              <a:t>, but </a:t>
            </a:r>
            <a:r>
              <a:rPr lang="fr-FR" sz="1400" i="1" dirty="0" err="1" smtClean="0">
                <a:solidFill>
                  <a:schemeClr val="tx1"/>
                </a:solidFill>
              </a:rPr>
              <a:t>disease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does</a:t>
            </a:r>
            <a:r>
              <a:rPr lang="fr-FR" sz="1400" i="1" dirty="0" smtClean="0">
                <a:solidFill>
                  <a:schemeClr val="tx1"/>
                </a:solidFill>
              </a:rPr>
              <a:t> not </a:t>
            </a:r>
            <a:r>
              <a:rPr lang="fr-FR" sz="1400" i="1" dirty="0" err="1" smtClean="0">
                <a:solidFill>
                  <a:schemeClr val="tx1"/>
                </a:solidFill>
              </a:rPr>
              <a:t>follow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upon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debility</a:t>
            </a:r>
            <a:r>
              <a:rPr lang="fr-FR" sz="1400" i="1" dirty="0" smtClean="0">
                <a:solidFill>
                  <a:schemeClr val="tx1"/>
                </a:solidFill>
              </a:rPr>
              <a:t>; </a:t>
            </a:r>
            <a:r>
              <a:rPr lang="fr-FR" sz="1400" i="1" dirty="0" err="1" smtClean="0">
                <a:solidFill>
                  <a:schemeClr val="tx1"/>
                </a:solidFill>
              </a:rPr>
              <a:t>rather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debility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upon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disease</a:t>
            </a:r>
            <a:r>
              <a:rPr lang="fr-FR" sz="1400" i="1" dirty="0" smtClean="0">
                <a:solidFill>
                  <a:schemeClr val="tx1"/>
                </a:solidFill>
              </a:rPr>
              <a:t>. In </a:t>
            </a:r>
            <a:r>
              <a:rPr lang="fr-FR" sz="1400" i="1" dirty="0" err="1" smtClean="0">
                <a:solidFill>
                  <a:schemeClr val="tx1"/>
                </a:solidFill>
              </a:rPr>
              <a:t>this</a:t>
            </a:r>
            <a:r>
              <a:rPr lang="fr-FR" sz="1400" i="1" dirty="0" smtClean="0">
                <a:solidFill>
                  <a:schemeClr val="tx1"/>
                </a:solidFill>
              </a:rPr>
              <a:t> case, </a:t>
            </a:r>
            <a:r>
              <a:rPr lang="fr-FR" sz="1400" i="1" dirty="0" err="1" smtClean="0">
                <a:solidFill>
                  <a:schemeClr val="tx1"/>
                </a:solidFill>
              </a:rPr>
              <a:t>then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clearly</a:t>
            </a:r>
            <a:r>
              <a:rPr lang="fr-FR" sz="1400" i="1" dirty="0" smtClean="0">
                <a:solidFill>
                  <a:schemeClr val="tx1"/>
                </a:solidFill>
              </a:rPr>
              <a:t> the </a:t>
            </a:r>
            <a:r>
              <a:rPr lang="fr-FR" sz="1400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converse. </a:t>
            </a:r>
            <a:r>
              <a:rPr lang="fr-FR" sz="1400" b="1" i="1" dirty="0" smtClean="0">
                <a:solidFill>
                  <a:schemeClr val="tx1"/>
                </a:solidFill>
              </a:rPr>
              <a:t>Converse </a:t>
            </a:r>
            <a:r>
              <a:rPr lang="fr-FR" sz="1400" b="1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, </a:t>
            </a:r>
            <a:r>
              <a:rPr lang="fr-FR" sz="1400" b="1" i="1" dirty="0" err="1" smtClean="0">
                <a:solidFill>
                  <a:schemeClr val="tx1"/>
                </a:solidFill>
              </a:rPr>
              <a:t>however</a:t>
            </a:r>
            <a:r>
              <a:rPr lang="fr-FR" sz="1400" b="1" i="1" dirty="0" smtClean="0">
                <a:solidFill>
                  <a:schemeClr val="tx1"/>
                </a:solidFill>
              </a:rPr>
              <a:t>, rare in the case of contraries; </a:t>
            </a:r>
            <a:r>
              <a:rPr lang="fr-FR" sz="1400" b="1" i="1" dirty="0" err="1" smtClean="0">
                <a:solidFill>
                  <a:schemeClr val="tx1"/>
                </a:solidFill>
              </a:rPr>
              <a:t>usually</a:t>
            </a:r>
            <a:r>
              <a:rPr lang="fr-FR" sz="1400" b="1" i="1" dirty="0" smtClean="0">
                <a:solidFill>
                  <a:schemeClr val="tx1"/>
                </a:solidFill>
              </a:rPr>
              <a:t> the </a:t>
            </a:r>
            <a:r>
              <a:rPr lang="fr-FR" sz="1400" b="1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 direct.</a:t>
            </a:r>
            <a:r>
              <a:rPr lang="fr-FR" sz="1400" i="1" dirty="0" smtClean="0">
                <a:solidFill>
                  <a:schemeClr val="tx1"/>
                </a:solidFill>
              </a:rPr>
              <a:t> »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Here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we</a:t>
            </a:r>
            <a:r>
              <a:rPr lang="fr-FR" sz="1600" dirty="0" smtClean="0">
                <a:solidFill>
                  <a:schemeClr val="tx1"/>
                </a:solidFill>
              </a:rPr>
              <a:t> note a partial agreement </a:t>
            </a:r>
            <a:r>
              <a:rPr lang="fr-FR" sz="1600" dirty="0" err="1" smtClean="0">
                <a:solidFill>
                  <a:schemeClr val="tx1"/>
                </a:solidFill>
              </a:rPr>
              <a:t>between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and Ducrot.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800" y="405358"/>
            <a:ext cx="6695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DOES </a:t>
            </a:r>
            <a:r>
              <a:rPr lang="fr-FR" altLang="fr-FR" sz="1600" dirty="0">
                <a:solidFill>
                  <a:schemeClr val="tx1"/>
                </a:solidFill>
              </a:rPr>
              <a:t>ARISTOTLE SUPPORT DUCROT’S  NEGATION LAW ? </a:t>
            </a: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62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1" y="1102578"/>
            <a:ext cx="871824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</a:rPr>
              <a:t>                    Privation/</a:t>
            </a:r>
            <a:r>
              <a:rPr lang="fr-FR" sz="1600" b="1" dirty="0" err="1" smtClean="0">
                <a:solidFill>
                  <a:schemeClr val="tx1"/>
                </a:solidFill>
              </a:rPr>
              <a:t>possesion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« Le croisement n’existe pas dans le cas des privations, </a:t>
            </a:r>
            <a:r>
              <a:rPr lang="fr-FR" sz="1400" b="1" dirty="0" smtClean="0">
                <a:solidFill>
                  <a:schemeClr val="tx1"/>
                </a:solidFill>
              </a:rPr>
              <a:t>la consécution devant toujours s’y faire en ordre parallèle</a:t>
            </a:r>
            <a:r>
              <a:rPr lang="fr-FR" sz="1400" dirty="0" smtClean="0">
                <a:solidFill>
                  <a:schemeClr val="tx1"/>
                </a:solidFill>
              </a:rPr>
              <a:t>, comme de « vue à sens » et de « cécité à insensibilité ». »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i="1" dirty="0" smtClean="0">
                <a:solidFill>
                  <a:schemeClr val="tx1"/>
                </a:solidFill>
              </a:rPr>
              <a:t>« In the case of </a:t>
            </a:r>
            <a:r>
              <a:rPr lang="fr-FR" sz="1400" i="1" dirty="0" err="1" smtClean="0">
                <a:solidFill>
                  <a:schemeClr val="tx1"/>
                </a:solidFill>
              </a:rPr>
              <a:t>such</a:t>
            </a:r>
            <a:r>
              <a:rPr lang="fr-FR" sz="1400" i="1" dirty="0" smtClean="0">
                <a:solidFill>
                  <a:schemeClr val="tx1"/>
                </a:solidFill>
              </a:rPr>
              <a:t> privations the converse </a:t>
            </a:r>
            <a:r>
              <a:rPr lang="fr-FR" sz="1400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does</a:t>
            </a:r>
            <a:r>
              <a:rPr lang="fr-FR" sz="1400" i="1" dirty="0" smtClean="0">
                <a:solidFill>
                  <a:schemeClr val="tx1"/>
                </a:solidFill>
              </a:rPr>
              <a:t> not </a:t>
            </a:r>
            <a:r>
              <a:rPr lang="fr-FR" sz="1400" i="1" dirty="0" err="1" smtClean="0">
                <a:solidFill>
                  <a:schemeClr val="tx1"/>
                </a:solidFill>
              </a:rPr>
              <a:t>occur</a:t>
            </a:r>
            <a:r>
              <a:rPr lang="fr-FR" sz="1400" i="1" dirty="0" smtClean="0">
                <a:solidFill>
                  <a:schemeClr val="tx1"/>
                </a:solidFill>
              </a:rPr>
              <a:t>: </a:t>
            </a:r>
            <a:r>
              <a:rPr lang="fr-FR" sz="1400" b="1" i="1" dirty="0" smtClean="0">
                <a:solidFill>
                  <a:schemeClr val="tx1"/>
                </a:solidFill>
              </a:rPr>
              <a:t>the </a:t>
            </a:r>
            <a:r>
              <a:rPr lang="fr-FR" sz="1400" b="1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always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bound</a:t>
            </a:r>
            <a:r>
              <a:rPr lang="fr-FR" sz="1400" b="1" i="1" dirty="0" smtClean="0">
                <a:solidFill>
                  <a:schemeClr val="tx1"/>
                </a:solidFill>
              </a:rPr>
              <a:t> to </a:t>
            </a:r>
            <a:r>
              <a:rPr lang="fr-FR" sz="1400" b="1" i="1" dirty="0" err="1" smtClean="0">
                <a:solidFill>
                  <a:schemeClr val="tx1"/>
                </a:solidFill>
              </a:rPr>
              <a:t>be</a:t>
            </a:r>
            <a:r>
              <a:rPr lang="fr-FR" sz="1400" b="1" i="1" dirty="0" smtClean="0">
                <a:solidFill>
                  <a:schemeClr val="tx1"/>
                </a:solidFill>
              </a:rPr>
              <a:t> direct</a:t>
            </a:r>
            <a:r>
              <a:rPr lang="fr-FR" sz="1400" i="1" dirty="0" smtClean="0">
                <a:solidFill>
                  <a:schemeClr val="tx1"/>
                </a:solidFill>
              </a:rPr>
              <a:t>: </a:t>
            </a:r>
            <a:r>
              <a:rPr lang="fr-FR" sz="1400" i="1" dirty="0" err="1" smtClean="0">
                <a:solidFill>
                  <a:schemeClr val="tx1"/>
                </a:solidFill>
              </a:rPr>
              <a:t>e.g</a:t>
            </a:r>
            <a:r>
              <a:rPr lang="fr-FR" sz="1400" i="1" dirty="0" smtClean="0">
                <a:solidFill>
                  <a:schemeClr val="tx1"/>
                </a:solidFill>
              </a:rPr>
              <a:t>. as sensation </a:t>
            </a:r>
            <a:r>
              <a:rPr lang="fr-FR" sz="1400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sight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while</a:t>
            </a:r>
            <a:r>
              <a:rPr lang="fr-FR" sz="1400" i="1" dirty="0" smtClean="0">
                <a:solidFill>
                  <a:schemeClr val="tx1"/>
                </a:solidFill>
              </a:rPr>
              <a:t> absence of sensation </a:t>
            </a:r>
            <a:r>
              <a:rPr lang="fr-FR" sz="1400" i="1" dirty="0" err="1" smtClean="0">
                <a:solidFill>
                  <a:schemeClr val="tx1"/>
                </a:solidFill>
              </a:rPr>
              <a:t>follows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blindness</a:t>
            </a:r>
            <a:r>
              <a:rPr lang="fr-FR" sz="1400" i="1" dirty="0" smtClean="0">
                <a:solidFill>
                  <a:schemeClr val="tx1"/>
                </a:solidFill>
              </a:rPr>
              <a:t>. » </a:t>
            </a:r>
            <a:endParaRPr lang="fr-FR" sz="1400" i="1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Relation</a:t>
            </a:r>
            <a:endParaRPr lang="fr-FR" sz="1600" b="1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« On doit également traiter les relatifs de la même façon que la privation: en effet, </a:t>
            </a:r>
            <a:r>
              <a:rPr lang="fr-FR" sz="1400" b="1" dirty="0" smtClean="0">
                <a:solidFill>
                  <a:schemeClr val="tx1"/>
                </a:solidFill>
              </a:rPr>
              <a:t>dans ce cas encore, la consécution est parallèle. Par exemple, si le triple est un multiple, le tiers est un sous-multiple.</a:t>
            </a:r>
            <a:r>
              <a:rPr lang="fr-FR" sz="1400" dirty="0" smtClean="0">
                <a:solidFill>
                  <a:schemeClr val="tx1"/>
                </a:solidFill>
              </a:rPr>
              <a:t> […]  Objection: il n’est pas nécessairement vrai que dans le cas des relatifs, la consécution se fasse comme on vient de le dire: en effet, le sensible est connaissable, mais la sensation n’est pas connaissance. Il faut dire toutefois que la légitimité de cette objection n’est pas universellement admise…»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i="1" dirty="0" smtClean="0">
                <a:solidFill>
                  <a:schemeClr val="tx1"/>
                </a:solidFill>
              </a:rPr>
              <a:t> « The case of relative </a:t>
            </a:r>
            <a:r>
              <a:rPr lang="fr-FR" sz="1400" i="1" dirty="0" err="1" smtClean="0">
                <a:solidFill>
                  <a:schemeClr val="tx1"/>
                </a:solidFill>
              </a:rPr>
              <a:t>terms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should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also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studied</a:t>
            </a:r>
            <a:r>
              <a:rPr lang="fr-FR" sz="1400" i="1" dirty="0" smtClean="0">
                <a:solidFill>
                  <a:schemeClr val="tx1"/>
                </a:solidFill>
              </a:rPr>
              <a:t> in </a:t>
            </a:r>
            <a:r>
              <a:rPr lang="fr-FR" sz="1400" i="1" dirty="0" err="1" smtClean="0">
                <a:solidFill>
                  <a:schemeClr val="tx1"/>
                </a:solidFill>
              </a:rPr>
              <a:t>like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manner</a:t>
            </a:r>
            <a:r>
              <a:rPr lang="fr-FR" sz="1400" i="1" dirty="0" smtClean="0">
                <a:solidFill>
                  <a:schemeClr val="tx1"/>
                </a:solidFill>
              </a:rPr>
              <a:t> to </a:t>
            </a:r>
            <a:r>
              <a:rPr lang="fr-FR" sz="1400" i="1" dirty="0" err="1" smtClean="0">
                <a:solidFill>
                  <a:schemeClr val="tx1"/>
                </a:solidFill>
              </a:rPr>
              <a:t>that</a:t>
            </a:r>
            <a:r>
              <a:rPr lang="fr-FR" sz="1400" i="1" dirty="0" smtClean="0">
                <a:solidFill>
                  <a:schemeClr val="tx1"/>
                </a:solidFill>
              </a:rPr>
              <a:t> of a state and </a:t>
            </a:r>
            <a:r>
              <a:rPr lang="fr-FR" sz="1400" i="1" dirty="0" err="1" smtClean="0">
                <a:solidFill>
                  <a:schemeClr val="tx1"/>
                </a:solidFill>
              </a:rPr>
              <a:t>its</a:t>
            </a:r>
            <a:r>
              <a:rPr lang="fr-FR" sz="1400" i="1" dirty="0" smtClean="0">
                <a:solidFill>
                  <a:schemeClr val="tx1"/>
                </a:solidFill>
              </a:rPr>
              <a:t> privation: for </a:t>
            </a:r>
            <a:r>
              <a:rPr lang="fr-FR" sz="1400" b="1" i="1" dirty="0" smtClean="0">
                <a:solidFill>
                  <a:schemeClr val="tx1"/>
                </a:solidFill>
              </a:rPr>
              <a:t>the </a:t>
            </a:r>
            <a:r>
              <a:rPr lang="fr-FR" sz="1400" b="1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b="1" i="1" dirty="0" smtClean="0">
                <a:solidFill>
                  <a:schemeClr val="tx1"/>
                </a:solidFill>
              </a:rPr>
              <a:t> of </a:t>
            </a:r>
            <a:r>
              <a:rPr lang="fr-FR" sz="1400" b="1" i="1" dirty="0" err="1" smtClean="0">
                <a:solidFill>
                  <a:schemeClr val="tx1"/>
                </a:solidFill>
              </a:rPr>
              <a:t>these</a:t>
            </a:r>
            <a:r>
              <a:rPr lang="fr-FR" sz="1400" b="1" i="1" dirty="0" smtClean="0">
                <a:solidFill>
                  <a:schemeClr val="tx1"/>
                </a:solidFill>
              </a:rPr>
              <a:t> as </a:t>
            </a:r>
            <a:r>
              <a:rPr lang="fr-FR" sz="1400" b="1" i="1" dirty="0" err="1" smtClean="0">
                <a:solidFill>
                  <a:schemeClr val="tx1"/>
                </a:solidFill>
              </a:rPr>
              <a:t>well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 direct; </a:t>
            </a:r>
            <a:r>
              <a:rPr lang="fr-FR" sz="1400" b="1" i="1" dirty="0" err="1" smtClean="0">
                <a:solidFill>
                  <a:schemeClr val="tx1"/>
                </a:solidFill>
              </a:rPr>
              <a:t>e.g</a:t>
            </a:r>
            <a:r>
              <a:rPr lang="fr-FR" sz="1400" b="1" i="1" dirty="0" smtClean="0">
                <a:solidFill>
                  <a:schemeClr val="tx1"/>
                </a:solidFill>
              </a:rPr>
              <a:t>. if 3/1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 a multiple, </a:t>
            </a:r>
            <a:r>
              <a:rPr lang="fr-FR" sz="1400" b="1" i="1" dirty="0" err="1" smtClean="0">
                <a:solidFill>
                  <a:schemeClr val="tx1"/>
                </a:solidFill>
              </a:rPr>
              <a:t>then</a:t>
            </a:r>
            <a:r>
              <a:rPr lang="fr-FR" sz="1400" b="1" i="1" dirty="0" smtClean="0">
                <a:solidFill>
                  <a:schemeClr val="tx1"/>
                </a:solidFill>
              </a:rPr>
              <a:t> 1/3 </a:t>
            </a:r>
            <a:r>
              <a:rPr lang="fr-FR" sz="1400" b="1" i="1" dirty="0" err="1" smtClean="0">
                <a:solidFill>
                  <a:schemeClr val="tx1"/>
                </a:solidFill>
              </a:rPr>
              <a:t>is</a:t>
            </a:r>
            <a:r>
              <a:rPr lang="fr-FR" sz="1400" b="1" i="1" dirty="0" smtClean="0">
                <a:solidFill>
                  <a:schemeClr val="tx1"/>
                </a:solidFill>
              </a:rPr>
              <a:t> a fraction </a:t>
            </a:r>
            <a:r>
              <a:rPr lang="fr-FR" sz="1400" i="1" dirty="0" smtClean="0">
                <a:solidFill>
                  <a:schemeClr val="tx1"/>
                </a:solidFill>
              </a:rPr>
              <a:t> […]</a:t>
            </a:r>
          </a:p>
          <a:p>
            <a:r>
              <a:rPr lang="fr-FR" sz="1400" i="1" dirty="0" smtClean="0">
                <a:solidFill>
                  <a:schemeClr val="tx1"/>
                </a:solidFill>
              </a:rPr>
              <a:t>An objection </a:t>
            </a:r>
            <a:r>
              <a:rPr lang="fr-FR" sz="1400" i="1" dirty="0" err="1" smtClean="0">
                <a:solidFill>
                  <a:schemeClr val="tx1"/>
                </a:solidFill>
              </a:rPr>
              <a:t>may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be</a:t>
            </a:r>
            <a:r>
              <a:rPr lang="fr-FR" sz="1400" i="1" dirty="0" smtClean="0">
                <a:solidFill>
                  <a:schemeClr val="tx1"/>
                </a:solidFill>
              </a:rPr>
              <a:t> made </a:t>
            </a:r>
            <a:r>
              <a:rPr lang="fr-FR" sz="1400" i="1" dirty="0" err="1" smtClean="0">
                <a:solidFill>
                  <a:schemeClr val="tx1"/>
                </a:solidFill>
              </a:rPr>
              <a:t>that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there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no </a:t>
            </a:r>
            <a:r>
              <a:rPr lang="fr-FR" sz="1400" i="1" dirty="0" err="1" smtClean="0">
                <a:solidFill>
                  <a:schemeClr val="tx1"/>
                </a:solidFill>
              </a:rPr>
              <a:t>necessity</a:t>
            </a:r>
            <a:r>
              <a:rPr lang="fr-FR" sz="1400" i="1" dirty="0" smtClean="0">
                <a:solidFill>
                  <a:schemeClr val="tx1"/>
                </a:solidFill>
              </a:rPr>
              <a:t> for the </a:t>
            </a:r>
            <a:r>
              <a:rPr lang="fr-FR" sz="1400" i="1" dirty="0" err="1" smtClean="0">
                <a:solidFill>
                  <a:schemeClr val="tx1"/>
                </a:solidFill>
              </a:rPr>
              <a:t>sequence</a:t>
            </a:r>
            <a:r>
              <a:rPr lang="fr-FR" sz="1400" i="1" dirty="0" smtClean="0">
                <a:solidFill>
                  <a:schemeClr val="tx1"/>
                </a:solidFill>
              </a:rPr>
              <a:t> to </a:t>
            </a:r>
            <a:r>
              <a:rPr lang="fr-FR" sz="1400" i="1" dirty="0" err="1" smtClean="0">
                <a:solidFill>
                  <a:schemeClr val="tx1"/>
                </a:solidFill>
              </a:rPr>
              <a:t>take</a:t>
            </a:r>
            <a:r>
              <a:rPr lang="fr-FR" sz="1400" i="1" dirty="0" smtClean="0">
                <a:solidFill>
                  <a:schemeClr val="tx1"/>
                </a:solidFill>
              </a:rPr>
              <a:t> place … in the </a:t>
            </a:r>
            <a:r>
              <a:rPr lang="fr-FR" sz="1400" i="1" dirty="0" err="1" smtClean="0">
                <a:solidFill>
                  <a:schemeClr val="tx1"/>
                </a:solidFill>
              </a:rPr>
              <a:t>way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described</a:t>
            </a:r>
            <a:r>
              <a:rPr lang="fr-FR" sz="1400" i="1" dirty="0" smtClean="0">
                <a:solidFill>
                  <a:schemeClr val="tx1"/>
                </a:solidFill>
              </a:rPr>
              <a:t>: for the </a:t>
            </a:r>
            <a:r>
              <a:rPr lang="fr-FR" sz="1400" i="1" dirty="0" err="1" smtClean="0">
                <a:solidFill>
                  <a:schemeClr val="tx1"/>
                </a:solidFill>
              </a:rPr>
              <a:t>object</a:t>
            </a:r>
            <a:r>
              <a:rPr lang="fr-FR" sz="1400" i="1" dirty="0" smtClean="0">
                <a:solidFill>
                  <a:schemeClr val="tx1"/>
                </a:solidFill>
              </a:rPr>
              <a:t> of sensation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an </a:t>
            </a:r>
            <a:r>
              <a:rPr lang="fr-FR" sz="1400" i="1" dirty="0" err="1" smtClean="0">
                <a:solidFill>
                  <a:schemeClr val="tx1"/>
                </a:solidFill>
              </a:rPr>
              <a:t>object</a:t>
            </a:r>
            <a:r>
              <a:rPr lang="fr-FR" sz="1400" i="1" dirty="0" smtClean="0">
                <a:solidFill>
                  <a:schemeClr val="tx1"/>
                </a:solidFill>
              </a:rPr>
              <a:t> of </a:t>
            </a:r>
            <a:r>
              <a:rPr lang="fr-FR" sz="1400" i="1" dirty="0" err="1" smtClean="0">
                <a:solidFill>
                  <a:schemeClr val="tx1"/>
                </a:solidFill>
              </a:rPr>
              <a:t>knowledge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where</a:t>
            </a:r>
            <a:r>
              <a:rPr lang="fr-FR" sz="1400" i="1" dirty="0" smtClean="0">
                <a:solidFill>
                  <a:schemeClr val="tx1"/>
                </a:solidFill>
              </a:rPr>
              <a:t> as sensation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 not </a:t>
            </a:r>
            <a:r>
              <a:rPr lang="fr-FR" sz="1400" i="1" dirty="0" err="1" smtClean="0">
                <a:solidFill>
                  <a:schemeClr val="tx1"/>
                </a:solidFill>
              </a:rPr>
              <a:t>knowledge</a:t>
            </a:r>
            <a:r>
              <a:rPr lang="fr-FR" sz="14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1400" i="1" dirty="0" smtClean="0">
                <a:solidFill>
                  <a:schemeClr val="tx1"/>
                </a:solidFill>
              </a:rPr>
              <a:t>The objection </a:t>
            </a:r>
            <a:r>
              <a:rPr lang="fr-FR" sz="1400" i="1" dirty="0" err="1" smtClean="0">
                <a:solidFill>
                  <a:schemeClr val="tx1"/>
                </a:solidFill>
              </a:rPr>
              <a:t>is</a:t>
            </a:r>
            <a:r>
              <a:rPr lang="fr-FR" sz="1400" i="1" dirty="0" smtClean="0">
                <a:solidFill>
                  <a:schemeClr val="tx1"/>
                </a:solidFill>
              </a:rPr>
              <a:t>, </a:t>
            </a:r>
            <a:r>
              <a:rPr lang="fr-FR" sz="1400" i="1" dirty="0" err="1" smtClean="0">
                <a:solidFill>
                  <a:schemeClr val="tx1"/>
                </a:solidFill>
              </a:rPr>
              <a:t>however</a:t>
            </a:r>
            <a:r>
              <a:rPr lang="fr-FR" sz="1400" i="1" dirty="0" smtClean="0">
                <a:solidFill>
                  <a:schemeClr val="tx1"/>
                </a:solidFill>
              </a:rPr>
              <a:t>, not </a:t>
            </a:r>
            <a:r>
              <a:rPr lang="fr-FR" sz="1400" i="1" dirty="0" err="1" smtClean="0">
                <a:solidFill>
                  <a:schemeClr val="tx1"/>
                </a:solidFill>
              </a:rPr>
              <a:t>generally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received</a:t>
            </a:r>
            <a:r>
              <a:rPr lang="fr-FR" sz="1400" i="1" dirty="0" smtClean="0">
                <a:solidFill>
                  <a:schemeClr val="tx1"/>
                </a:solidFill>
              </a:rPr>
              <a:t> as </a:t>
            </a:r>
            <a:r>
              <a:rPr lang="fr-FR" sz="1400" i="1" dirty="0" err="1" smtClean="0">
                <a:solidFill>
                  <a:schemeClr val="tx1"/>
                </a:solidFill>
              </a:rPr>
              <a:t>really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true</a:t>
            </a:r>
            <a:r>
              <a:rPr lang="fr-FR" sz="1400" i="1" dirty="0" smtClean="0">
                <a:solidFill>
                  <a:schemeClr val="tx1"/>
                </a:solidFill>
              </a:rPr>
              <a:t>…. »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supports Ducrot … but in a </a:t>
            </a:r>
            <a:r>
              <a:rPr lang="fr-FR" sz="1600" dirty="0" err="1" smtClean="0">
                <a:solidFill>
                  <a:schemeClr val="tx1"/>
                </a:solidFill>
              </a:rPr>
              <a:t>different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field</a:t>
            </a:r>
            <a:r>
              <a:rPr lang="fr-FR" sz="16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937" y="368549"/>
            <a:ext cx="6695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sz="1600" dirty="0" smtClean="0">
                <a:solidFill>
                  <a:schemeClr val="tx1"/>
                </a:solidFill>
              </a:rPr>
              <a:t>      DOES </a:t>
            </a:r>
            <a:r>
              <a:rPr lang="fr-FR" altLang="fr-FR" sz="1600" dirty="0">
                <a:solidFill>
                  <a:schemeClr val="tx1"/>
                </a:solidFill>
              </a:rPr>
              <a:t>ARISTOTLE SUPPORT DUCROT’S  NEGATION LAW ?</a:t>
            </a:r>
          </a:p>
        </p:txBody>
      </p:sp>
    </p:spTree>
    <p:extLst>
      <p:ext uri="{BB962C8B-B14F-4D97-AF65-F5344CB8AC3E}">
        <p14:creationId xmlns:p14="http://schemas.microsoft.com/office/powerpoint/2010/main" val="783179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1255065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(</a:t>
            </a:r>
            <a:r>
              <a:rPr lang="fr-FR" sz="1600" b="1" dirty="0" err="1" smtClean="0">
                <a:solidFill>
                  <a:schemeClr val="tx1"/>
                </a:solidFill>
              </a:rPr>
              <a:t>My</a:t>
            </a:r>
            <a:r>
              <a:rPr lang="fr-FR" sz="1600" b="1" dirty="0" smtClean="0">
                <a:solidFill>
                  <a:schemeClr val="tx1"/>
                </a:solidFill>
              </a:rPr>
              <a:t>) </a:t>
            </a:r>
            <a:r>
              <a:rPr lang="fr-FR" sz="1600" b="1" dirty="0" err="1" smtClean="0">
                <a:solidFill>
                  <a:schemeClr val="tx1"/>
                </a:solidFill>
              </a:rPr>
              <a:t>general</a:t>
            </a:r>
            <a:r>
              <a:rPr lang="fr-FR" sz="1600" b="1" dirty="0" smtClean="0">
                <a:solidFill>
                  <a:schemeClr val="tx1"/>
                </a:solidFill>
              </a:rPr>
              <a:t> conclusion about the </a:t>
            </a:r>
            <a:r>
              <a:rPr lang="fr-FR" sz="1600" b="1" dirty="0" err="1" smtClean="0">
                <a:solidFill>
                  <a:schemeClr val="tx1"/>
                </a:solidFill>
              </a:rPr>
              <a:t>evidence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supporting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Ducrot’s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law</a:t>
            </a:r>
            <a:r>
              <a:rPr lang="fr-FR" sz="1600" b="1" dirty="0" smtClean="0">
                <a:solidFill>
                  <a:schemeClr val="tx1"/>
                </a:solidFill>
              </a:rPr>
              <a:t>: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	There are cases </a:t>
            </a:r>
            <a:r>
              <a:rPr lang="fr-FR" sz="1600" dirty="0" err="1" smtClean="0">
                <a:solidFill>
                  <a:schemeClr val="tx1"/>
                </a:solidFill>
              </a:rPr>
              <a:t>supporting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….   So, </a:t>
            </a:r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always</a:t>
            </a:r>
            <a:r>
              <a:rPr lang="fr-FR" sz="1600" dirty="0" smtClean="0">
                <a:solidFill>
                  <a:schemeClr val="tx1"/>
                </a:solidFill>
              </a:rPr>
              <a:t> false.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It </a:t>
            </a:r>
            <a:r>
              <a:rPr lang="fr-FR" sz="1600" dirty="0" err="1" smtClean="0">
                <a:solidFill>
                  <a:schemeClr val="tx1"/>
                </a:solidFill>
              </a:rPr>
              <a:t>would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rather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</a:t>
            </a:r>
            <a:r>
              <a:rPr lang="fr-FR" sz="1600" dirty="0" smtClean="0">
                <a:solidFill>
                  <a:schemeClr val="tx1"/>
                </a:solidFill>
              </a:rPr>
              <a:t> a Law of contraries </a:t>
            </a:r>
            <a:r>
              <a:rPr lang="fr-FR" sz="1600" dirty="0" err="1" smtClean="0">
                <a:solidFill>
                  <a:schemeClr val="tx1"/>
                </a:solidFill>
              </a:rPr>
              <a:t>than</a:t>
            </a:r>
            <a:r>
              <a:rPr lang="fr-FR" sz="1600" dirty="0" smtClean="0">
                <a:solidFill>
                  <a:schemeClr val="tx1"/>
                </a:solidFill>
              </a:rPr>
              <a:t> a Law about 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. 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05538" y="402254"/>
            <a:ext cx="6695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</a:t>
            </a:r>
            <a:r>
              <a:rPr lang="fr-FR" altLang="fr-FR" sz="1600" dirty="0">
                <a:solidFill>
                  <a:schemeClr val="tx1"/>
                </a:solidFill>
              </a:rPr>
              <a:t>DOES ARISTOTLE SUPPORT DUCROT’S  NEGATION LAW ? </a:t>
            </a: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5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8995" y="1084182"/>
            <a:ext cx="89230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      Four </a:t>
            </a:r>
            <a:r>
              <a:rPr lang="fr-FR" sz="1600" dirty="0" err="1" smtClean="0">
                <a:solidFill>
                  <a:schemeClr val="tx1"/>
                </a:solidFill>
              </a:rPr>
              <a:t>similar</a:t>
            </a:r>
            <a:r>
              <a:rPr lang="fr-FR" sz="1600" dirty="0" smtClean="0">
                <a:solidFill>
                  <a:schemeClr val="tx1"/>
                </a:solidFill>
              </a:rPr>
              <a:t> (« </a:t>
            </a:r>
            <a:r>
              <a:rPr lang="fr-FR" sz="1600" dirty="0" err="1" smtClean="0">
                <a:solidFill>
                  <a:schemeClr val="tx1"/>
                </a:solidFill>
              </a:rPr>
              <a:t>Stoic</a:t>
            </a:r>
            <a:r>
              <a:rPr lang="fr-FR" sz="1600" dirty="0" smtClean="0">
                <a:solidFill>
                  <a:schemeClr val="tx1"/>
                </a:solidFill>
              </a:rPr>
              <a:t> ») </a:t>
            </a:r>
            <a:r>
              <a:rPr lang="fr-FR" sz="1600" dirty="0" err="1" smtClean="0">
                <a:solidFill>
                  <a:schemeClr val="tx1"/>
                </a:solidFill>
              </a:rPr>
              <a:t>formal</a:t>
            </a:r>
            <a:r>
              <a:rPr lang="fr-FR" sz="1600" dirty="0" smtClean="0">
                <a:solidFill>
                  <a:schemeClr val="tx1"/>
                </a:solidFill>
              </a:rPr>
              <a:t> arguments </a:t>
            </a:r>
            <a:r>
              <a:rPr lang="fr-FR" sz="1600" dirty="0" err="1" smtClean="0">
                <a:solidFill>
                  <a:schemeClr val="tx1"/>
                </a:solidFill>
              </a:rPr>
              <a:t>using</a:t>
            </a:r>
            <a:r>
              <a:rPr lang="fr-FR" sz="1600" dirty="0" smtClean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same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conditional</a:t>
            </a:r>
            <a:r>
              <a:rPr lang="fr-FR" sz="1600" dirty="0" smtClean="0">
                <a:solidFill>
                  <a:schemeClr val="tx1"/>
                </a:solidFill>
              </a:rPr>
              <a:t> and </a:t>
            </a:r>
            <a:r>
              <a:rPr lang="fr-FR" sz="1600" dirty="0" err="1" smtClean="0">
                <a:solidFill>
                  <a:schemeClr val="tx1"/>
                </a:solidFill>
              </a:rPr>
              <a:t>playing</a:t>
            </a:r>
            <a:r>
              <a:rPr lang="fr-FR" sz="1600" dirty="0" smtClean="0">
                <a:solidFill>
                  <a:schemeClr val="tx1"/>
                </a:solidFill>
              </a:rPr>
              <a:t> on the </a:t>
            </a:r>
            <a:r>
              <a:rPr lang="fr-FR" sz="1600" dirty="0" err="1" smtClean="0">
                <a:solidFill>
                  <a:schemeClr val="tx1"/>
                </a:solidFill>
              </a:rPr>
              <a:t>order</a:t>
            </a:r>
            <a:r>
              <a:rPr lang="fr-FR" sz="1600" dirty="0" smtClean="0">
                <a:solidFill>
                  <a:schemeClr val="tx1"/>
                </a:solidFill>
              </a:rPr>
              <a:t> of the </a:t>
            </a:r>
            <a:r>
              <a:rPr lang="fr-FR" sz="1600" dirty="0" err="1" smtClean="0">
                <a:solidFill>
                  <a:schemeClr val="tx1"/>
                </a:solidFill>
              </a:rPr>
              <a:t>terms</a:t>
            </a:r>
            <a:r>
              <a:rPr lang="fr-FR" sz="1600" dirty="0" smtClean="0">
                <a:solidFill>
                  <a:schemeClr val="tx1"/>
                </a:solidFill>
              </a:rPr>
              <a:t> and the </a:t>
            </a:r>
            <a:r>
              <a:rPr lang="fr-FR" sz="1600" dirty="0" err="1" smtClean="0">
                <a:solidFill>
                  <a:schemeClr val="tx1"/>
                </a:solidFill>
              </a:rPr>
              <a:t>presence</a:t>
            </a:r>
            <a:r>
              <a:rPr lang="fr-FR" sz="1600" dirty="0" smtClean="0">
                <a:solidFill>
                  <a:schemeClr val="tx1"/>
                </a:solidFill>
              </a:rPr>
              <a:t> (or not) of a double 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Two</a:t>
            </a:r>
            <a:r>
              <a:rPr lang="fr-FR" sz="1600" dirty="0" smtClean="0">
                <a:solidFill>
                  <a:schemeClr val="tx1"/>
                </a:solidFill>
              </a:rPr>
              <a:t> (</a:t>
            </a:r>
            <a:r>
              <a:rPr lang="fr-FR" sz="1600" dirty="0" err="1" smtClean="0">
                <a:solidFill>
                  <a:schemeClr val="tx1"/>
                </a:solidFill>
              </a:rPr>
              <a:t>deductively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r>
              <a:rPr lang="fr-FR" sz="1600" dirty="0" err="1" smtClean="0">
                <a:solidFill>
                  <a:schemeClr val="tx1"/>
                </a:solidFill>
              </a:rPr>
              <a:t>valid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forms</a:t>
            </a:r>
            <a:r>
              <a:rPr lang="fr-FR" sz="1600" dirty="0" smtClean="0">
                <a:solidFill>
                  <a:schemeClr val="tx1"/>
                </a:solidFill>
              </a:rPr>
              <a:t>: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</a:t>
            </a:r>
            <a:r>
              <a:rPr lang="fr-FR" sz="1600" b="1" dirty="0" smtClean="0">
                <a:solidFill>
                  <a:schemeClr val="tx1"/>
                </a:solidFill>
              </a:rPr>
              <a:t>Modus </a:t>
            </a:r>
            <a:r>
              <a:rPr lang="fr-FR" sz="1600" b="1" dirty="0" err="1" smtClean="0">
                <a:solidFill>
                  <a:schemeClr val="tx1"/>
                </a:solidFill>
              </a:rPr>
              <a:t>ponens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                   </a:t>
            </a:r>
            <a:r>
              <a:rPr lang="fr-FR" sz="1600" b="1" dirty="0" smtClean="0">
                <a:solidFill>
                  <a:schemeClr val="tx1"/>
                </a:solidFill>
              </a:rPr>
              <a:t>Modus </a:t>
            </a:r>
            <a:r>
              <a:rPr lang="fr-FR" sz="1600" b="1" dirty="0" err="1" smtClean="0">
                <a:solidFill>
                  <a:schemeClr val="tx1"/>
                </a:solidFill>
              </a:rPr>
              <a:t>tollens</a:t>
            </a:r>
            <a:endParaRPr lang="fr-FR" sz="1600" b="1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If p, </a:t>
            </a:r>
            <a:r>
              <a:rPr lang="fr-FR" sz="1600" dirty="0" err="1" smtClean="0">
                <a:solidFill>
                  <a:schemeClr val="tx1"/>
                </a:solidFill>
              </a:rPr>
              <a:t>then</a:t>
            </a:r>
            <a:r>
              <a:rPr lang="fr-FR" sz="1600" dirty="0" smtClean="0">
                <a:solidFill>
                  <a:schemeClr val="tx1"/>
                </a:solidFill>
              </a:rPr>
              <a:t> q    </a:t>
            </a:r>
            <a:r>
              <a:rPr lang="fr-FR" sz="1600" i="1" dirty="0" smtClean="0">
                <a:solidFill>
                  <a:schemeClr val="tx1"/>
                </a:solidFill>
              </a:rPr>
              <a:t>Si c’est de la bile, c’est jaune</a:t>
            </a:r>
            <a:r>
              <a:rPr lang="fr-FR" sz="1600" dirty="0" smtClean="0">
                <a:solidFill>
                  <a:schemeClr val="tx1"/>
                </a:solidFill>
              </a:rPr>
              <a:t>          If p, </a:t>
            </a:r>
            <a:r>
              <a:rPr lang="fr-FR" sz="1600" dirty="0" err="1" smtClean="0">
                <a:solidFill>
                  <a:schemeClr val="tx1"/>
                </a:solidFill>
              </a:rPr>
              <a:t>then</a:t>
            </a:r>
            <a:r>
              <a:rPr lang="fr-FR" sz="1600" dirty="0" smtClean="0">
                <a:solidFill>
                  <a:schemeClr val="tx1"/>
                </a:solidFill>
              </a:rPr>
              <a:t> q       </a:t>
            </a:r>
            <a:r>
              <a:rPr lang="fr-FR" sz="1600" i="1" dirty="0" smtClean="0">
                <a:solidFill>
                  <a:schemeClr val="tx1"/>
                </a:solidFill>
              </a:rPr>
              <a:t>Si </a:t>
            </a:r>
            <a:r>
              <a:rPr lang="fr-FR" sz="1600" i="1" dirty="0">
                <a:solidFill>
                  <a:schemeClr val="tx1"/>
                </a:solidFill>
              </a:rPr>
              <a:t>c’est de la bile, c’est jaune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p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C’est de la bile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- q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n’est pas jaune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      </a:t>
            </a:r>
            <a:r>
              <a:rPr lang="fr-FR" sz="1600" i="1" dirty="0" smtClean="0">
                <a:solidFill>
                  <a:schemeClr val="tx1"/>
                </a:solidFill>
              </a:rPr>
              <a:t>Donc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       </a:t>
            </a:r>
            <a:r>
              <a:rPr lang="fr-FR" sz="1600" i="1" dirty="0" smtClean="0">
                <a:solidFill>
                  <a:schemeClr val="tx1"/>
                </a:solidFill>
              </a:rPr>
              <a:t>Donc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q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C’est jaune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      - p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n’est pas de la bile </a:t>
            </a:r>
            <a:endParaRPr lang="fr-FR" sz="1600" i="1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Two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fallacious</a:t>
            </a:r>
            <a:r>
              <a:rPr lang="fr-FR" sz="1600" dirty="0" smtClean="0">
                <a:solidFill>
                  <a:schemeClr val="tx1"/>
                </a:solidFill>
              </a:rPr>
              <a:t> (« attractive ») </a:t>
            </a:r>
            <a:r>
              <a:rPr lang="fr-FR" sz="1600" dirty="0" err="1" smtClean="0">
                <a:solidFill>
                  <a:schemeClr val="tx1"/>
                </a:solidFill>
              </a:rPr>
              <a:t>forms</a:t>
            </a:r>
            <a:r>
              <a:rPr lang="fr-FR" sz="16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fr-FR" sz="1600" b="1" dirty="0" err="1" smtClean="0">
                <a:solidFill>
                  <a:srgbClr val="660066"/>
                </a:solidFill>
              </a:rPr>
              <a:t>Affirming</a:t>
            </a:r>
            <a:r>
              <a:rPr lang="fr-FR" sz="1600" b="1" dirty="0" smtClean="0">
                <a:solidFill>
                  <a:srgbClr val="660066"/>
                </a:solidFill>
              </a:rPr>
              <a:t> the </a:t>
            </a:r>
            <a:r>
              <a:rPr lang="fr-FR" sz="1600" b="1" dirty="0" err="1" smtClean="0">
                <a:solidFill>
                  <a:srgbClr val="660066"/>
                </a:solidFill>
              </a:rPr>
              <a:t>consequent</a:t>
            </a:r>
            <a:r>
              <a:rPr lang="fr-FR" sz="1600" b="1" dirty="0" smtClean="0">
                <a:solidFill>
                  <a:srgbClr val="660066"/>
                </a:solidFill>
              </a:rPr>
              <a:t> </a:t>
            </a:r>
            <a:r>
              <a:rPr lang="fr-FR" sz="1600" dirty="0" smtClean="0">
                <a:solidFill>
                  <a:srgbClr val="660066"/>
                </a:solidFill>
              </a:rPr>
              <a:t>(Ar. « </a:t>
            </a:r>
            <a:r>
              <a:rPr lang="fr-FR" sz="1600" dirty="0" err="1" smtClean="0">
                <a:solidFill>
                  <a:srgbClr val="660066"/>
                </a:solidFill>
              </a:rPr>
              <a:t>Consequent</a:t>
            </a:r>
            <a:r>
              <a:rPr lang="fr-FR" sz="1600" dirty="0" smtClean="0">
                <a:solidFill>
                  <a:srgbClr val="660066"/>
                </a:solidFill>
              </a:rPr>
              <a:t> »)</a:t>
            </a:r>
            <a:r>
              <a:rPr lang="fr-FR" sz="1600" dirty="0" smtClean="0">
                <a:solidFill>
                  <a:schemeClr val="tx1"/>
                </a:solidFill>
              </a:rPr>
              <a:t>      </a:t>
            </a:r>
            <a:r>
              <a:rPr lang="fr-FR" sz="1600" b="1" dirty="0" err="1" smtClean="0">
                <a:solidFill>
                  <a:srgbClr val="FF0000"/>
                </a:solidFill>
              </a:rPr>
              <a:t>Denying</a:t>
            </a:r>
            <a:r>
              <a:rPr lang="fr-FR" sz="1600" b="1" dirty="0" smtClean="0">
                <a:solidFill>
                  <a:srgbClr val="FF0000"/>
                </a:solidFill>
              </a:rPr>
              <a:t> the </a:t>
            </a:r>
            <a:r>
              <a:rPr lang="fr-FR" sz="1600" b="1" dirty="0" err="1" smtClean="0">
                <a:solidFill>
                  <a:srgbClr val="FF0000"/>
                </a:solidFill>
              </a:rPr>
              <a:t>antecedent</a:t>
            </a:r>
            <a:r>
              <a:rPr lang="fr-FR" sz="1600" dirty="0" smtClean="0">
                <a:solidFill>
                  <a:srgbClr val="FF0000"/>
                </a:solidFill>
              </a:rPr>
              <a:t> (Ar. </a:t>
            </a:r>
            <a:r>
              <a:rPr lang="fr-FR" sz="1600" dirty="0" err="1" smtClean="0">
                <a:solidFill>
                  <a:srgbClr val="FF0000"/>
                </a:solidFill>
              </a:rPr>
              <a:t>bad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contrad</a:t>
            </a:r>
            <a:r>
              <a:rPr lang="fr-FR" sz="1600" dirty="0" smtClean="0">
                <a:solidFill>
                  <a:srgbClr val="FF0000"/>
                </a:solidFill>
              </a:rPr>
              <a:t>.)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If </a:t>
            </a:r>
            <a:r>
              <a:rPr lang="fr-FR" sz="1600" dirty="0">
                <a:solidFill>
                  <a:schemeClr val="tx1"/>
                </a:solidFill>
              </a:rPr>
              <a:t>p, </a:t>
            </a:r>
            <a:r>
              <a:rPr lang="fr-FR" sz="1600" dirty="0" err="1">
                <a:solidFill>
                  <a:schemeClr val="tx1"/>
                </a:solidFill>
              </a:rPr>
              <a:t>then</a:t>
            </a:r>
            <a:r>
              <a:rPr lang="fr-FR" sz="1600" dirty="0">
                <a:solidFill>
                  <a:schemeClr val="tx1"/>
                </a:solidFill>
              </a:rPr>
              <a:t> q    </a:t>
            </a:r>
            <a:r>
              <a:rPr lang="fr-FR" sz="1600" i="1" dirty="0">
                <a:solidFill>
                  <a:schemeClr val="tx1"/>
                </a:solidFill>
              </a:rPr>
              <a:t>Si c’est de la bile, c’est jaune</a:t>
            </a:r>
            <a:r>
              <a:rPr lang="fr-FR" sz="1600" dirty="0">
                <a:solidFill>
                  <a:schemeClr val="tx1"/>
                </a:solidFill>
              </a:rPr>
              <a:t>          If p, </a:t>
            </a:r>
            <a:r>
              <a:rPr lang="fr-FR" sz="1600" dirty="0" err="1">
                <a:solidFill>
                  <a:schemeClr val="tx1"/>
                </a:solidFill>
              </a:rPr>
              <a:t>then</a:t>
            </a:r>
            <a:r>
              <a:rPr lang="fr-FR" sz="1600" dirty="0">
                <a:solidFill>
                  <a:schemeClr val="tx1"/>
                </a:solidFill>
              </a:rPr>
              <a:t> q       </a:t>
            </a:r>
            <a:r>
              <a:rPr lang="fr-FR" sz="1600" i="1" dirty="0">
                <a:solidFill>
                  <a:schemeClr val="tx1"/>
                </a:solidFill>
              </a:rPr>
              <a:t>Si c’est de la bile, c’est jaune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  <a:p>
            <a:r>
              <a:rPr lang="fr-FR" sz="1600" dirty="0">
                <a:solidFill>
                  <a:schemeClr val="tx1"/>
                </a:solidFill>
              </a:rPr>
              <a:t>      </a:t>
            </a:r>
            <a:r>
              <a:rPr lang="fr-FR" sz="1600" dirty="0" smtClean="0">
                <a:solidFill>
                  <a:schemeClr val="tx1"/>
                </a:solidFill>
              </a:rPr>
              <a:t>q                   </a:t>
            </a:r>
            <a:r>
              <a:rPr lang="fr-FR" sz="1600" i="1" dirty="0">
                <a:solidFill>
                  <a:schemeClr val="tx1"/>
                </a:solidFill>
              </a:rPr>
              <a:t>C’est </a:t>
            </a:r>
            <a:r>
              <a:rPr lang="fr-FR" sz="1600" i="1" dirty="0" smtClean="0">
                <a:solidFill>
                  <a:schemeClr val="tx1"/>
                </a:solidFill>
              </a:rPr>
              <a:t>jaune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fr-FR" sz="1600" dirty="0">
                <a:solidFill>
                  <a:schemeClr val="tx1"/>
                </a:solidFill>
              </a:rPr>
              <a:t>- </a:t>
            </a:r>
            <a:r>
              <a:rPr lang="fr-FR" sz="1600" dirty="0" smtClean="0">
                <a:solidFill>
                  <a:schemeClr val="tx1"/>
                </a:solidFill>
              </a:rPr>
              <a:t>p 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</a:t>
            </a:r>
            <a:r>
              <a:rPr lang="fr-FR" sz="1600" i="1" dirty="0">
                <a:solidFill>
                  <a:schemeClr val="tx1"/>
                </a:solidFill>
              </a:rPr>
              <a:t>n’est pas </a:t>
            </a:r>
            <a:r>
              <a:rPr lang="fr-FR" sz="1600" i="1" dirty="0" smtClean="0">
                <a:solidFill>
                  <a:schemeClr val="tx1"/>
                </a:solidFill>
              </a:rPr>
              <a:t>de la bile</a:t>
            </a:r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   </a:t>
            </a:r>
            <a:r>
              <a:rPr lang="fr-FR" sz="1600" dirty="0" err="1">
                <a:solidFill>
                  <a:schemeClr val="tx1"/>
                </a:solidFill>
              </a:rPr>
              <a:t>Therefore</a:t>
            </a:r>
            <a:r>
              <a:rPr lang="fr-FR" sz="1600" dirty="0">
                <a:solidFill>
                  <a:schemeClr val="tx1"/>
                </a:solidFill>
              </a:rPr>
              <a:t>       </a:t>
            </a:r>
            <a:r>
              <a:rPr lang="fr-FR" sz="1600" i="1" dirty="0">
                <a:solidFill>
                  <a:schemeClr val="tx1"/>
                </a:solidFill>
              </a:rPr>
              <a:t>Donc</a:t>
            </a:r>
            <a:r>
              <a:rPr lang="fr-FR" sz="1600" dirty="0">
                <a:solidFill>
                  <a:schemeClr val="tx1"/>
                </a:solidFill>
              </a:rPr>
              <a:t>                                                </a:t>
            </a:r>
            <a:r>
              <a:rPr lang="fr-FR" sz="1600" dirty="0" err="1">
                <a:solidFill>
                  <a:schemeClr val="tx1"/>
                </a:solidFill>
              </a:rPr>
              <a:t>Therefore</a:t>
            </a:r>
            <a:r>
              <a:rPr lang="fr-FR" sz="1600" dirty="0">
                <a:solidFill>
                  <a:schemeClr val="tx1"/>
                </a:solidFill>
              </a:rPr>
              <a:t>        </a:t>
            </a:r>
            <a:r>
              <a:rPr lang="fr-FR" sz="1600" i="1" dirty="0">
                <a:solidFill>
                  <a:schemeClr val="tx1"/>
                </a:solidFill>
              </a:rPr>
              <a:t>Donc</a:t>
            </a:r>
          </a:p>
          <a:p>
            <a:r>
              <a:rPr lang="fr-FR" sz="1600" dirty="0">
                <a:solidFill>
                  <a:schemeClr val="tx1"/>
                </a:solidFill>
              </a:rPr>
              <a:t>      </a:t>
            </a:r>
            <a:r>
              <a:rPr lang="fr-FR" sz="1600" dirty="0" smtClean="0">
                <a:solidFill>
                  <a:schemeClr val="tx1"/>
                </a:solidFill>
              </a:rPr>
              <a:t>p                   </a:t>
            </a:r>
            <a:r>
              <a:rPr lang="fr-FR" sz="1600" i="1" dirty="0">
                <a:solidFill>
                  <a:schemeClr val="tx1"/>
                </a:solidFill>
              </a:rPr>
              <a:t>C’est </a:t>
            </a:r>
            <a:r>
              <a:rPr lang="fr-FR" sz="1600" i="1" dirty="0" smtClean="0">
                <a:solidFill>
                  <a:schemeClr val="tx1"/>
                </a:solidFill>
              </a:rPr>
              <a:t>de la bile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- q 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</a:t>
            </a:r>
            <a:r>
              <a:rPr lang="fr-FR" sz="1600" i="1" dirty="0">
                <a:solidFill>
                  <a:schemeClr val="tx1"/>
                </a:solidFill>
              </a:rPr>
              <a:t>n’est pas </a:t>
            </a:r>
            <a:r>
              <a:rPr lang="fr-FR" sz="1600" i="1" dirty="0" smtClean="0">
                <a:solidFill>
                  <a:schemeClr val="tx1"/>
                </a:solidFill>
              </a:rPr>
              <a:t>jaune 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                                                  </a:t>
            </a:r>
            <a:r>
              <a:rPr lang="fr-FR" sz="1600" b="1" dirty="0" err="1" smtClean="0">
                <a:solidFill>
                  <a:srgbClr val="FF0000"/>
                </a:solidFill>
              </a:rPr>
              <a:t>Ducrot’s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negation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law</a:t>
            </a:r>
            <a:r>
              <a:rPr lang="fr-FR" sz="1600" b="1" dirty="0" smtClean="0">
                <a:solidFill>
                  <a:srgbClr val="FF0000"/>
                </a:solidFill>
              </a:rPr>
              <a:t> ?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</a:p>
          <a:p>
            <a:endParaRPr lang="fr-FR" sz="1600" b="1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NB1: </a:t>
            </a:r>
            <a:r>
              <a:rPr lang="fr-FR" sz="1600" dirty="0" err="1" smtClean="0">
                <a:solidFill>
                  <a:schemeClr val="tx1"/>
                </a:solidFill>
              </a:rPr>
              <a:t>Conditionals</a:t>
            </a:r>
            <a:r>
              <a:rPr lang="fr-FR" sz="1600" dirty="0" smtClean="0">
                <a:solidFill>
                  <a:schemeClr val="tx1"/>
                </a:solidFill>
              </a:rPr>
              <a:t> have been a </a:t>
            </a:r>
            <a:r>
              <a:rPr lang="fr-FR" sz="1600" dirty="0" err="1" smtClean="0">
                <a:solidFill>
                  <a:schemeClr val="tx1"/>
                </a:solidFill>
              </a:rPr>
              <a:t>thorny</a:t>
            </a:r>
            <a:r>
              <a:rPr lang="fr-FR" sz="1600" dirty="0" smtClean="0">
                <a:solidFill>
                  <a:schemeClr val="tx1"/>
                </a:solidFill>
              </a:rPr>
              <a:t> topic at least </a:t>
            </a:r>
            <a:r>
              <a:rPr lang="fr-FR" sz="1600" dirty="0" err="1" smtClean="0">
                <a:solidFill>
                  <a:schemeClr val="tx1"/>
                </a:solidFill>
              </a:rPr>
              <a:t>since</a:t>
            </a:r>
            <a:r>
              <a:rPr lang="fr-FR" sz="1600" dirty="0" smtClean="0">
                <a:solidFill>
                  <a:schemeClr val="tx1"/>
                </a:solidFill>
              </a:rPr>
              <a:t> the Philo/</a:t>
            </a:r>
            <a:r>
              <a:rPr lang="fr-FR" sz="1600" dirty="0" err="1" smtClean="0">
                <a:solidFill>
                  <a:schemeClr val="tx1"/>
                </a:solidFill>
              </a:rPr>
              <a:t>Diodorus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debate</a:t>
            </a:r>
            <a:r>
              <a:rPr lang="fr-FR" sz="16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167069" y="233261"/>
            <a:ext cx="72053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TWO FORMAL FALLACIES</a:t>
            </a:r>
          </a:p>
          <a:p>
            <a:pPr>
              <a:buClrTx/>
            </a:pPr>
            <a:endParaRPr lang="fr-FR" alt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07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0951" y="875566"/>
            <a:ext cx="915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To </a:t>
            </a:r>
            <a:r>
              <a:rPr lang="fr-FR" sz="1600" dirty="0" err="1" smtClean="0">
                <a:solidFill>
                  <a:schemeClr val="tx1"/>
                </a:solidFill>
              </a:rPr>
              <a:t>avoid</a:t>
            </a:r>
            <a:r>
              <a:rPr lang="fr-FR" sz="1600" dirty="0" smtClean="0">
                <a:solidFill>
                  <a:schemeClr val="tx1"/>
                </a:solidFill>
              </a:rPr>
              <a:t> a </a:t>
            </a:r>
            <a:r>
              <a:rPr lang="fr-FR" sz="1600" dirty="0" err="1" smtClean="0">
                <a:solidFill>
                  <a:schemeClr val="tx1"/>
                </a:solidFill>
              </a:rPr>
              <a:t>misunderstanting</a:t>
            </a:r>
            <a:r>
              <a:rPr lang="fr-FR" sz="1600" dirty="0" smtClean="0">
                <a:solidFill>
                  <a:schemeClr val="tx1"/>
                </a:solidFill>
              </a:rPr>
              <a:t> about « </a:t>
            </a:r>
            <a:r>
              <a:rPr lang="fr-FR" sz="1600" dirty="0" err="1" smtClean="0">
                <a:solidFill>
                  <a:schemeClr val="tx1"/>
                </a:solidFill>
              </a:rPr>
              <a:t>what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says</a:t>
            </a:r>
            <a:r>
              <a:rPr lang="fr-FR" sz="1600" dirty="0" smtClean="0">
                <a:solidFill>
                  <a:schemeClr val="tx1"/>
                </a:solidFill>
              </a:rPr>
              <a:t> » …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  <a:r>
              <a:rPr lang="fr-FR" sz="1600" dirty="0" err="1" smtClean="0">
                <a:solidFill>
                  <a:schemeClr val="tx1"/>
                </a:solidFill>
              </a:rPr>
              <a:t>say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following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three</a:t>
            </a:r>
            <a:r>
              <a:rPr lang="fr-FR" sz="1600" dirty="0" smtClean="0">
                <a:solidFill>
                  <a:schemeClr val="tx1"/>
                </a:solidFill>
              </a:rPr>
              <a:t> propositions </a:t>
            </a:r>
            <a:r>
              <a:rPr lang="fr-FR" sz="1600" dirty="0" err="1" smtClean="0">
                <a:solidFill>
                  <a:schemeClr val="tx1"/>
                </a:solidFill>
              </a:rPr>
              <a:t>cannot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true</a:t>
            </a:r>
            <a:r>
              <a:rPr lang="fr-FR" sz="1600" dirty="0" smtClean="0">
                <a:solidFill>
                  <a:schemeClr val="tx1"/>
                </a:solidFill>
              </a:rPr>
              <a:t> at the </a:t>
            </a:r>
            <a:r>
              <a:rPr lang="fr-FR" sz="1600" dirty="0" err="1" smtClean="0">
                <a:solidFill>
                  <a:schemeClr val="tx1"/>
                </a:solidFill>
              </a:rPr>
              <a:t>same</a:t>
            </a:r>
            <a:r>
              <a:rPr lang="fr-FR" sz="1600" dirty="0" smtClean="0">
                <a:solidFill>
                  <a:schemeClr val="tx1"/>
                </a:solidFill>
              </a:rPr>
              <a:t> time ?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	</a:t>
            </a:r>
          </a:p>
          <a:p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1.   p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a </a:t>
            </a:r>
            <a:r>
              <a:rPr lang="fr-FR" sz="1600" dirty="0" err="1" smtClean="0">
                <a:solidFill>
                  <a:schemeClr val="tx1"/>
                </a:solidFill>
              </a:rPr>
              <a:t>reason</a:t>
            </a:r>
            <a:r>
              <a:rPr lang="fr-FR" sz="1600" dirty="0" smtClean="0">
                <a:solidFill>
                  <a:schemeClr val="tx1"/>
                </a:solidFill>
              </a:rPr>
              <a:t> for q   (If p </a:t>
            </a:r>
            <a:r>
              <a:rPr lang="fr-FR" sz="1600" dirty="0" err="1" smtClean="0">
                <a:solidFill>
                  <a:schemeClr val="tx1"/>
                </a:solidFill>
              </a:rPr>
              <a:t>then</a:t>
            </a:r>
            <a:r>
              <a:rPr lang="fr-FR" sz="1600" dirty="0" smtClean="0">
                <a:solidFill>
                  <a:schemeClr val="tx1"/>
                </a:solidFill>
              </a:rPr>
              <a:t> q)              </a:t>
            </a:r>
            <a:r>
              <a:rPr lang="fr-FR" sz="1600" i="1" dirty="0" smtClean="0">
                <a:solidFill>
                  <a:schemeClr val="tx1"/>
                </a:solidFill>
              </a:rPr>
              <a:t>Si </a:t>
            </a:r>
            <a:r>
              <a:rPr lang="fr-FR" sz="1600" i="1" dirty="0">
                <a:solidFill>
                  <a:schemeClr val="tx1"/>
                </a:solidFill>
              </a:rPr>
              <a:t>c’est de la bile, c’est jaune</a:t>
            </a:r>
            <a:r>
              <a:rPr lang="fr-FR" sz="1600" dirty="0" smtClean="0">
                <a:solidFill>
                  <a:schemeClr val="tx1"/>
                </a:solidFill>
              </a:rPr>
              <a:t>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2.  - p                                          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n’est pas de la bile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 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3.  - q                                                             </a:t>
            </a:r>
            <a:r>
              <a:rPr lang="fr-FR" sz="1600" i="1" dirty="0" smtClean="0">
                <a:solidFill>
                  <a:schemeClr val="tx1"/>
                </a:solidFill>
              </a:rPr>
              <a:t>Ce n’est pas jaune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NO !  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forbid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possibility</a:t>
            </a:r>
            <a:r>
              <a:rPr lang="fr-FR" sz="1600" dirty="0" smtClean="0">
                <a:solidFill>
                  <a:schemeClr val="tx1"/>
                </a:solidFill>
              </a:rPr>
              <a:t>. 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only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says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 1 and 2  are not </a:t>
            </a:r>
            <a:r>
              <a:rPr lang="fr-FR" sz="1600" i="1" dirty="0" err="1" smtClean="0">
                <a:solidFill>
                  <a:schemeClr val="tx1"/>
                </a:solidFill>
              </a:rPr>
              <a:t>sufficient</a:t>
            </a:r>
            <a:r>
              <a:rPr lang="fr-FR" sz="1600" dirty="0" smtClean="0">
                <a:solidFill>
                  <a:schemeClr val="tx1"/>
                </a:solidFill>
              </a:rPr>
              <a:t> to </a:t>
            </a:r>
            <a:r>
              <a:rPr lang="fr-FR" sz="1600" dirty="0" err="1" smtClean="0">
                <a:solidFill>
                  <a:schemeClr val="tx1"/>
                </a:solidFill>
              </a:rPr>
              <a:t>conclude</a:t>
            </a:r>
            <a:r>
              <a:rPr lang="fr-FR" sz="1600" dirty="0" smtClean="0">
                <a:solidFill>
                  <a:schemeClr val="tx1"/>
                </a:solidFill>
              </a:rPr>
              <a:t> 3. In </a:t>
            </a:r>
            <a:r>
              <a:rPr lang="fr-FR" sz="1600" dirty="0" err="1" smtClean="0">
                <a:solidFill>
                  <a:schemeClr val="tx1"/>
                </a:solidFill>
              </a:rPr>
              <a:t>other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words</a:t>
            </a:r>
            <a:r>
              <a:rPr lang="fr-FR" sz="1600" dirty="0" smtClean="0">
                <a:solidFill>
                  <a:schemeClr val="tx1"/>
                </a:solidFill>
              </a:rPr>
              <a:t>, 3 </a:t>
            </a:r>
            <a:r>
              <a:rPr lang="fr-FR" sz="1600" dirty="0" err="1" smtClean="0">
                <a:solidFill>
                  <a:schemeClr val="tx1"/>
                </a:solidFill>
              </a:rPr>
              <a:t>cannot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warranted</a:t>
            </a:r>
            <a:r>
              <a:rPr lang="fr-FR" sz="1600" dirty="0" smtClean="0">
                <a:solidFill>
                  <a:schemeClr val="tx1"/>
                </a:solidFill>
              </a:rPr>
              <a:t> on the </a:t>
            </a:r>
            <a:r>
              <a:rPr lang="fr-FR" sz="1600" dirty="0" err="1" smtClean="0">
                <a:solidFill>
                  <a:schemeClr val="tx1"/>
                </a:solidFill>
              </a:rPr>
              <a:t>only</a:t>
            </a:r>
            <a:r>
              <a:rPr lang="fr-FR" sz="1600" dirty="0" smtClean="0">
                <a:solidFill>
                  <a:schemeClr val="tx1"/>
                </a:solidFill>
              </a:rPr>
              <a:t> basis of 1 and 2.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	1</a:t>
            </a:r>
            <a:r>
              <a:rPr lang="fr-FR" sz="1600" dirty="0">
                <a:solidFill>
                  <a:schemeClr val="tx1"/>
                </a:solidFill>
              </a:rPr>
              <a:t>.   p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a </a:t>
            </a:r>
            <a:r>
              <a:rPr lang="fr-FR" sz="1600" dirty="0" err="1">
                <a:solidFill>
                  <a:schemeClr val="tx1"/>
                </a:solidFill>
              </a:rPr>
              <a:t>reason</a:t>
            </a:r>
            <a:r>
              <a:rPr lang="fr-FR" sz="1600" dirty="0">
                <a:solidFill>
                  <a:schemeClr val="tx1"/>
                </a:solidFill>
              </a:rPr>
              <a:t> for q   (If p </a:t>
            </a:r>
            <a:r>
              <a:rPr lang="fr-FR" sz="1600" dirty="0" err="1">
                <a:solidFill>
                  <a:schemeClr val="tx1"/>
                </a:solidFill>
              </a:rPr>
              <a:t>then</a:t>
            </a:r>
            <a:r>
              <a:rPr lang="fr-FR" sz="1600" dirty="0">
                <a:solidFill>
                  <a:schemeClr val="tx1"/>
                </a:solidFill>
              </a:rPr>
              <a:t> q)              </a:t>
            </a:r>
            <a:r>
              <a:rPr lang="fr-FR" sz="1600" i="1" dirty="0">
                <a:solidFill>
                  <a:schemeClr val="tx1"/>
                </a:solidFill>
              </a:rPr>
              <a:t>Si c’est de la bile, c’est jaune</a:t>
            </a:r>
            <a:r>
              <a:rPr lang="fr-FR" sz="1600" dirty="0">
                <a:solidFill>
                  <a:schemeClr val="tx1"/>
                </a:solidFill>
              </a:rPr>
              <a:t>          </a:t>
            </a:r>
          </a:p>
          <a:p>
            <a:r>
              <a:rPr lang="fr-FR" sz="1600" dirty="0">
                <a:solidFill>
                  <a:schemeClr val="tx1"/>
                </a:solidFill>
              </a:rPr>
              <a:t>	2.  - p                                                             </a:t>
            </a:r>
            <a:r>
              <a:rPr lang="fr-FR" sz="1600" i="1" dirty="0">
                <a:solidFill>
                  <a:schemeClr val="tx1"/>
                </a:solidFill>
              </a:rPr>
              <a:t>Ce n’est pas de la bile</a:t>
            </a:r>
            <a:r>
              <a:rPr lang="fr-FR" sz="1600" dirty="0">
                <a:solidFill>
                  <a:schemeClr val="tx1"/>
                </a:solidFill>
              </a:rPr>
              <a:t>                               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Therefore</a:t>
            </a:r>
            <a:r>
              <a:rPr lang="fr-FR" sz="1600" b="1" dirty="0" smtClean="0">
                <a:solidFill>
                  <a:schemeClr val="tx1"/>
                </a:solidFill>
              </a:rPr>
              <a:t>  (</a:t>
            </a:r>
            <a:r>
              <a:rPr lang="fr-FR" sz="1600" b="1" dirty="0" err="1" smtClean="0">
                <a:solidFill>
                  <a:schemeClr val="tx1"/>
                </a:solidFill>
              </a:rPr>
              <a:t>is</a:t>
            </a:r>
            <a:r>
              <a:rPr lang="fr-FR" sz="1600" b="1" dirty="0" smtClean="0">
                <a:solidFill>
                  <a:schemeClr val="tx1"/>
                </a:solidFill>
              </a:rPr>
              <a:t> abusive, </a:t>
            </a:r>
            <a:r>
              <a:rPr lang="fr-FR" sz="1600" b="1" dirty="0" err="1" smtClean="0">
                <a:solidFill>
                  <a:schemeClr val="tx1"/>
                </a:solidFill>
              </a:rPr>
              <a:t>risky</a:t>
            </a:r>
            <a:r>
              <a:rPr lang="fr-FR" sz="1600" b="1" dirty="0" smtClean="0">
                <a:solidFill>
                  <a:schemeClr val="tx1"/>
                </a:solidFill>
              </a:rPr>
              <a:t> …)</a:t>
            </a:r>
          </a:p>
          <a:p>
            <a:r>
              <a:rPr lang="fr-FR" sz="1600" dirty="0">
                <a:solidFill>
                  <a:schemeClr val="tx1"/>
                </a:solidFill>
              </a:rPr>
              <a:t>	3.  - q                                                             </a:t>
            </a:r>
            <a:r>
              <a:rPr lang="fr-FR" sz="1600" i="1" dirty="0">
                <a:solidFill>
                  <a:schemeClr val="tx1"/>
                </a:solidFill>
              </a:rPr>
              <a:t>Ce n’est pas jaune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Many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contemporary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authors</a:t>
            </a:r>
            <a:r>
              <a:rPr lang="fr-FR" sz="1600" dirty="0" smtClean="0">
                <a:solidFill>
                  <a:schemeClr val="tx1"/>
                </a:solidFill>
              </a:rPr>
              <a:t> have </a:t>
            </a:r>
            <a:r>
              <a:rPr lang="fr-FR" sz="1600" dirty="0" err="1" smtClean="0">
                <a:solidFill>
                  <a:schemeClr val="tx1"/>
                </a:solidFill>
              </a:rPr>
              <a:t>tried</a:t>
            </a:r>
            <a:r>
              <a:rPr lang="fr-FR" sz="1600" dirty="0" smtClean="0">
                <a:solidFill>
                  <a:schemeClr val="tx1"/>
                </a:solidFill>
              </a:rPr>
              <a:t> to </a:t>
            </a:r>
            <a:r>
              <a:rPr lang="fr-FR" sz="1600" dirty="0" err="1" smtClean="0">
                <a:solidFill>
                  <a:schemeClr val="tx1"/>
                </a:solidFill>
              </a:rPr>
              <a:t>explain</a:t>
            </a:r>
            <a:r>
              <a:rPr lang="fr-FR" sz="1600" dirty="0" smtClean="0">
                <a:solidFill>
                  <a:schemeClr val="tx1"/>
                </a:solidFill>
              </a:rPr>
              <a:t> or « </a:t>
            </a:r>
            <a:r>
              <a:rPr lang="fr-FR" sz="1600" dirty="0" err="1" smtClean="0">
                <a:solidFill>
                  <a:schemeClr val="tx1"/>
                </a:solidFill>
              </a:rPr>
              <a:t>save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  <a:r>
              <a:rPr lang="fr-FR" sz="1600" dirty="0" err="1" smtClean="0">
                <a:solidFill>
                  <a:schemeClr val="tx1"/>
                </a:solidFill>
              </a:rPr>
              <a:t>this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fallacy</a:t>
            </a:r>
            <a:r>
              <a:rPr lang="fr-FR" sz="1600" dirty="0" smtClean="0">
                <a:solidFill>
                  <a:schemeClr val="tx1"/>
                </a:solidFill>
              </a:rPr>
              <a:t>.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For instance </a:t>
            </a:r>
            <a:r>
              <a:rPr lang="fr-FR" sz="1600" dirty="0" err="1" smtClean="0">
                <a:solidFill>
                  <a:schemeClr val="tx1"/>
                </a:solidFill>
              </a:rPr>
              <a:t>you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can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conceive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many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alternatives </a:t>
            </a:r>
            <a:r>
              <a:rPr lang="fr-FR" sz="1600" dirty="0" err="1" smtClean="0">
                <a:solidFill>
                  <a:schemeClr val="tx1"/>
                </a:solidFill>
              </a:rPr>
              <a:t>making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weaker</a:t>
            </a:r>
            <a:r>
              <a:rPr lang="fr-FR" sz="1600" dirty="0" smtClean="0">
                <a:solidFill>
                  <a:schemeClr val="tx1"/>
                </a:solidFill>
              </a:rPr>
              <a:t> claims </a:t>
            </a:r>
            <a:r>
              <a:rPr lang="fr-FR" sz="1600" dirty="0">
                <a:solidFill>
                  <a:schemeClr val="tx1"/>
                </a:solidFill>
              </a:rPr>
              <a:t>… 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e.g</a:t>
            </a:r>
            <a:r>
              <a:rPr lang="fr-FR" sz="1600" dirty="0">
                <a:solidFill>
                  <a:schemeClr val="tx1"/>
                </a:solidFill>
              </a:rPr>
              <a:t>.  </a:t>
            </a:r>
            <a:r>
              <a:rPr lang="fr-FR" sz="1600" dirty="0" err="1">
                <a:solidFill>
                  <a:schemeClr val="tx1"/>
                </a:solidFill>
              </a:rPr>
              <a:t>when</a:t>
            </a:r>
            <a:r>
              <a:rPr lang="fr-FR" sz="1600" dirty="0">
                <a:solidFill>
                  <a:schemeClr val="tx1"/>
                </a:solidFill>
              </a:rPr>
              <a:t> 1 and 2 are </a:t>
            </a:r>
            <a:r>
              <a:rPr lang="fr-FR" sz="1600" dirty="0" err="1">
                <a:solidFill>
                  <a:schemeClr val="tx1"/>
                </a:solidFill>
              </a:rPr>
              <a:t>true</a:t>
            </a:r>
            <a:r>
              <a:rPr lang="fr-FR" sz="1600" dirty="0">
                <a:solidFill>
                  <a:schemeClr val="tx1"/>
                </a:solidFill>
              </a:rPr>
              <a:t>, 3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likely</a:t>
            </a:r>
            <a:r>
              <a:rPr lang="fr-FR" sz="1600" dirty="0" smtClean="0">
                <a:solidFill>
                  <a:schemeClr val="tx1"/>
                </a:solidFill>
              </a:rPr>
              <a:t> or </a:t>
            </a:r>
            <a:r>
              <a:rPr lang="fr-FR" sz="1600" dirty="0" err="1" smtClean="0">
                <a:solidFill>
                  <a:schemeClr val="tx1"/>
                </a:solidFill>
              </a:rPr>
              <a:t>probably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true</a:t>
            </a:r>
            <a:r>
              <a:rPr lang="fr-FR" sz="1600" dirty="0" smtClean="0">
                <a:solidFill>
                  <a:schemeClr val="tx1"/>
                </a:solidFill>
              </a:rPr>
              <a:t> ...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Pragmatic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considerations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dirty="0" smtClean="0">
                <a:solidFill>
                  <a:schemeClr val="tx1"/>
                </a:solidFill>
              </a:rPr>
              <a:t>not </a:t>
            </a:r>
            <a:r>
              <a:rPr lang="fr-FR" sz="1600" dirty="0">
                <a:solidFill>
                  <a:schemeClr val="tx1"/>
                </a:solidFill>
              </a:rPr>
              <a:t>in </a:t>
            </a:r>
            <a:r>
              <a:rPr lang="fr-FR" sz="1600" dirty="0" err="1">
                <a:solidFill>
                  <a:schemeClr val="tx1"/>
                </a:solidFill>
              </a:rPr>
              <a:t>Ducrot’s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sense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 smtClean="0">
                <a:solidFill>
                  <a:schemeClr val="tx1"/>
                </a:solidFill>
              </a:rPr>
              <a:t> have </a:t>
            </a:r>
            <a:r>
              <a:rPr lang="fr-FR" sz="1600" dirty="0" err="1" smtClean="0">
                <a:solidFill>
                  <a:schemeClr val="tx1"/>
                </a:solidFill>
              </a:rPr>
              <a:t>also</a:t>
            </a:r>
            <a:r>
              <a:rPr lang="fr-FR" sz="1600" dirty="0" smtClean="0">
                <a:solidFill>
                  <a:schemeClr val="tx1"/>
                </a:solidFill>
              </a:rPr>
              <a:t> been </a:t>
            </a:r>
            <a:r>
              <a:rPr lang="fr-FR" sz="1600" dirty="0" err="1" smtClean="0">
                <a:solidFill>
                  <a:schemeClr val="tx1"/>
                </a:solidFill>
              </a:rPr>
              <a:t>considered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156033"/>
            <a:ext cx="7205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            WHAT « LOGIC » SAYS</a:t>
            </a:r>
            <a:endParaRPr lang="fr-FR" altLang="fr-FR" sz="16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8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0951" y="980728"/>
            <a:ext cx="88155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tx1"/>
                </a:solidFill>
              </a:rPr>
              <a:t>                                  </a:t>
            </a:r>
            <a:r>
              <a:rPr lang="fr-FR" sz="1600" dirty="0">
                <a:solidFill>
                  <a:schemeClr val="tx1"/>
                </a:solidFill>
              </a:rPr>
              <a:t>« Si </a:t>
            </a:r>
            <a:r>
              <a:rPr lang="fr-FR" sz="1600" i="1" dirty="0">
                <a:solidFill>
                  <a:schemeClr val="tx1"/>
                </a:solidFill>
              </a:rPr>
              <a:t>c</a:t>
            </a:r>
            <a:r>
              <a:rPr lang="fr-FR" sz="1600" dirty="0">
                <a:solidFill>
                  <a:schemeClr val="tx1"/>
                </a:solidFill>
              </a:rPr>
              <a:t> est un argument pour </a:t>
            </a:r>
            <a:r>
              <a:rPr lang="fr-FR" sz="1600" i="1" dirty="0">
                <a:solidFill>
                  <a:schemeClr val="tx1"/>
                </a:solidFill>
              </a:rPr>
              <a:t>r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i="1" dirty="0">
                <a:solidFill>
                  <a:schemeClr val="tx1"/>
                </a:solidFill>
              </a:rPr>
              <a:t>- c</a:t>
            </a:r>
            <a:r>
              <a:rPr lang="fr-FR" sz="1600" dirty="0">
                <a:solidFill>
                  <a:schemeClr val="tx1"/>
                </a:solidFill>
              </a:rPr>
              <a:t>  est un argument pour </a:t>
            </a:r>
            <a:r>
              <a:rPr lang="fr-FR" sz="1600" i="1" dirty="0">
                <a:solidFill>
                  <a:schemeClr val="tx1"/>
                </a:solidFill>
              </a:rPr>
              <a:t> - r</a:t>
            </a:r>
            <a:r>
              <a:rPr lang="fr-FR" sz="1600" dirty="0">
                <a:solidFill>
                  <a:schemeClr val="tx1"/>
                </a:solidFill>
              </a:rPr>
              <a:t> »  </a:t>
            </a:r>
          </a:p>
          <a:p>
            <a:pPr algn="r"/>
            <a:r>
              <a:rPr lang="fr-FR" sz="1600" i="1" dirty="0">
                <a:solidFill>
                  <a:schemeClr val="tx1"/>
                </a:solidFill>
              </a:rPr>
              <a:t>                               «  If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-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- r »</a:t>
            </a:r>
            <a:r>
              <a:rPr lang="fr-FR" sz="1600" dirty="0">
                <a:solidFill>
                  <a:schemeClr val="tx1"/>
                </a:solidFill>
              </a:rPr>
              <a:t>	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Objection: </a:t>
            </a:r>
            <a:r>
              <a:rPr lang="fr-FR" sz="1600" dirty="0" err="1" smtClean="0">
                <a:solidFill>
                  <a:schemeClr val="tx1"/>
                </a:solidFill>
              </a:rPr>
              <a:t>Despite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its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form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not about a </a:t>
            </a:r>
            <a:r>
              <a:rPr lang="fr-FR" sz="1600" dirty="0" err="1" smtClean="0">
                <a:solidFill>
                  <a:schemeClr val="tx1"/>
                </a:solidFill>
              </a:rPr>
              <a:t>matter</a:t>
            </a:r>
            <a:r>
              <a:rPr lang="fr-FR" sz="1600" dirty="0" smtClean="0">
                <a:solidFill>
                  <a:schemeClr val="tx1"/>
                </a:solidFill>
              </a:rPr>
              <a:t> of « </a:t>
            </a:r>
            <a:r>
              <a:rPr lang="fr-FR" sz="1600" dirty="0" err="1" smtClean="0">
                <a:solidFill>
                  <a:schemeClr val="tx1"/>
                </a:solidFill>
              </a:rPr>
              <a:t>logical</a:t>
            </a:r>
            <a:r>
              <a:rPr lang="fr-FR" sz="1600" dirty="0" smtClean="0">
                <a:solidFill>
                  <a:schemeClr val="tx1"/>
                </a:solidFill>
              </a:rPr>
              <a:t> </a:t>
            </a:r>
            <a:r>
              <a:rPr lang="fr-FR" sz="1600" dirty="0" err="1" smtClean="0">
                <a:solidFill>
                  <a:schemeClr val="tx1"/>
                </a:solidFill>
              </a:rPr>
              <a:t>conditional</a:t>
            </a:r>
            <a:r>
              <a:rPr lang="fr-FR" sz="1600" dirty="0" smtClean="0">
                <a:solidFill>
                  <a:schemeClr val="tx1"/>
                </a:solidFill>
              </a:rPr>
              <a:t> »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But the </a:t>
            </a:r>
            <a:r>
              <a:rPr lang="fr-FR" sz="1600" dirty="0" err="1" smtClean="0">
                <a:solidFill>
                  <a:schemeClr val="tx1"/>
                </a:solidFill>
              </a:rPr>
              <a:t>fallacy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depend</a:t>
            </a:r>
            <a:r>
              <a:rPr lang="fr-FR" sz="1600" dirty="0" smtClean="0">
                <a:solidFill>
                  <a:schemeClr val="tx1"/>
                </a:solidFill>
              </a:rPr>
              <a:t> on the </a:t>
            </a:r>
            <a:r>
              <a:rPr lang="fr-FR" sz="1600" dirty="0" err="1" smtClean="0">
                <a:solidFill>
                  <a:schemeClr val="tx1"/>
                </a:solidFill>
              </a:rPr>
              <a:t>conditional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form</a:t>
            </a:r>
            <a:r>
              <a:rPr lang="fr-FR" sz="1600" dirty="0" smtClean="0">
                <a:solidFill>
                  <a:schemeClr val="tx1"/>
                </a:solidFill>
              </a:rPr>
              <a:t>, but on the justification of a </a:t>
            </a:r>
            <a:r>
              <a:rPr lang="fr-FR" sz="1600" dirty="0" err="1" smtClean="0">
                <a:solidFill>
                  <a:schemeClr val="tx1"/>
                </a:solidFill>
              </a:rPr>
              <a:t>consequence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« </a:t>
            </a:r>
            <a:r>
              <a:rPr lang="fr-FR" sz="1600" b="1" dirty="0" err="1" smtClean="0">
                <a:solidFill>
                  <a:schemeClr val="tx1"/>
                </a:solidFill>
              </a:rPr>
              <a:t>Denying</a:t>
            </a:r>
            <a:r>
              <a:rPr lang="fr-FR" sz="1600" b="1" dirty="0" smtClean="0">
                <a:solidFill>
                  <a:schemeClr val="tx1"/>
                </a:solidFill>
              </a:rPr>
              <a:t> the </a:t>
            </a:r>
            <a:r>
              <a:rPr lang="fr-FR" sz="1600" b="1" dirty="0" err="1" smtClean="0">
                <a:solidFill>
                  <a:schemeClr val="tx1"/>
                </a:solidFill>
              </a:rPr>
              <a:t>antecedent</a:t>
            </a:r>
            <a:r>
              <a:rPr lang="fr-FR" sz="1600" b="1" dirty="0" smtClean="0">
                <a:solidFill>
                  <a:schemeClr val="tx1"/>
                </a:solidFill>
              </a:rPr>
              <a:t> » in </a:t>
            </a:r>
            <a:r>
              <a:rPr lang="fr-FR" sz="1600" b="1" dirty="0" err="1" smtClean="0">
                <a:solidFill>
                  <a:schemeClr val="tx1"/>
                </a:solidFill>
              </a:rPr>
              <a:t>Ducrot’s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words</a:t>
            </a:r>
            <a:r>
              <a:rPr lang="fr-FR" sz="1600" b="1" dirty="0" smtClean="0">
                <a:solidFill>
                  <a:schemeClr val="tx1"/>
                </a:solidFill>
              </a:rPr>
              <a:t> :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pPr lvl="2"/>
            <a:r>
              <a:rPr lang="fr-FR" sz="1600" dirty="0">
                <a:solidFill>
                  <a:schemeClr val="tx1"/>
                </a:solidFill>
              </a:rPr>
              <a:t> « Si c est un argument pour r,  </a:t>
            </a:r>
            <a:r>
              <a:rPr lang="fr-FR" sz="1600" dirty="0" smtClean="0">
                <a:solidFill>
                  <a:schemeClr val="tx1"/>
                </a:solidFill>
              </a:rPr>
              <a:t>- c </a:t>
            </a:r>
            <a:r>
              <a:rPr lang="fr-FR" sz="1600" dirty="0">
                <a:solidFill>
                  <a:schemeClr val="tx1"/>
                </a:solidFill>
              </a:rPr>
              <a:t>est un argument pour </a:t>
            </a:r>
            <a:r>
              <a:rPr lang="fr-FR" sz="1600" dirty="0" smtClean="0">
                <a:solidFill>
                  <a:schemeClr val="tx1"/>
                </a:solidFill>
              </a:rPr>
              <a:t>-r</a:t>
            </a:r>
            <a:r>
              <a:rPr lang="fr-FR" sz="1600" dirty="0">
                <a:solidFill>
                  <a:schemeClr val="tx1"/>
                </a:solidFill>
              </a:rPr>
              <a:t> » </a:t>
            </a:r>
            <a:r>
              <a:rPr lang="fr-FR" sz="1600" dirty="0" smtClean="0">
                <a:solidFill>
                  <a:schemeClr val="tx1"/>
                </a:solidFill>
              </a:rPr>
              <a:t>      </a:t>
            </a:r>
            <a:r>
              <a:rPr lang="fr-FR" sz="1600" b="1" dirty="0" err="1" smtClean="0">
                <a:solidFill>
                  <a:schemeClr val="tx1"/>
                </a:solidFill>
              </a:rPr>
              <a:t>Ducrot’s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law</a:t>
            </a:r>
            <a:r>
              <a:rPr lang="fr-FR" sz="1600" b="1" dirty="0" smtClean="0">
                <a:solidFill>
                  <a:schemeClr val="tx1"/>
                </a:solidFill>
              </a:rPr>
              <a:t> !</a:t>
            </a:r>
            <a:endParaRPr lang="fr-FR" sz="1600" b="1" dirty="0">
              <a:solidFill>
                <a:schemeClr val="tx1"/>
              </a:solidFill>
            </a:endParaRPr>
          </a:p>
          <a:p>
            <a:pPr lvl="2"/>
            <a:r>
              <a:rPr lang="fr-FR" sz="1600" dirty="0">
                <a:solidFill>
                  <a:schemeClr val="tx1"/>
                </a:solidFill>
              </a:rPr>
              <a:t>« </a:t>
            </a:r>
            <a:r>
              <a:rPr lang="fr-FR" sz="1600" i="1" dirty="0">
                <a:solidFill>
                  <a:schemeClr val="tx1"/>
                </a:solidFill>
              </a:rPr>
              <a:t>If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</a:t>
            </a:r>
            <a:r>
              <a:rPr lang="fr-FR" sz="1600" i="1" dirty="0" smtClean="0">
                <a:solidFill>
                  <a:schemeClr val="tx1"/>
                </a:solidFill>
              </a:rPr>
              <a:t>-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</a:t>
            </a:r>
            <a:r>
              <a:rPr lang="fr-FR" sz="1600" i="1" dirty="0" smtClean="0">
                <a:solidFill>
                  <a:schemeClr val="tx1"/>
                </a:solidFill>
              </a:rPr>
              <a:t>-r</a:t>
            </a:r>
            <a:r>
              <a:rPr lang="fr-FR" sz="1600" i="1" dirty="0">
                <a:solidFill>
                  <a:schemeClr val="tx1"/>
                </a:solidFill>
              </a:rPr>
              <a:t> »              </a:t>
            </a:r>
          </a:p>
          <a:p>
            <a:r>
              <a:rPr lang="fr-FR" sz="1600" dirty="0">
                <a:solidFill>
                  <a:schemeClr val="tx1"/>
                </a:solidFill>
              </a:rPr>
              <a:t> 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</a:t>
            </a:r>
            <a:r>
              <a:rPr lang="fr-FR" sz="1600" dirty="0" err="1" smtClean="0">
                <a:solidFill>
                  <a:schemeClr val="tx1"/>
                </a:solidFill>
              </a:rPr>
              <a:t>Remember</a:t>
            </a:r>
            <a:r>
              <a:rPr lang="fr-FR" sz="1600" dirty="0" smtClean="0">
                <a:solidFill>
                  <a:schemeClr val="tx1"/>
                </a:solidFill>
              </a:rPr>
              <a:t>: </a:t>
            </a:r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condemns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in the </a:t>
            </a:r>
            <a:r>
              <a:rPr lang="fr-FR" sz="1600" i="1" dirty="0" err="1" smtClean="0">
                <a:solidFill>
                  <a:schemeClr val="tx1"/>
                </a:solidFill>
              </a:rPr>
              <a:t>Topica</a:t>
            </a:r>
            <a:r>
              <a:rPr lang="fr-FR" sz="1600" dirty="0" smtClean="0">
                <a:solidFill>
                  <a:schemeClr val="tx1"/>
                </a:solidFill>
              </a:rPr>
              <a:t> about contradiction :</a:t>
            </a:r>
          </a:p>
          <a:p>
            <a:r>
              <a:rPr lang="fr-FR" sz="1600" i="1" dirty="0" smtClean="0">
                <a:solidFill>
                  <a:schemeClr val="tx1"/>
                </a:solidFill>
              </a:rPr>
              <a:t>«</a:t>
            </a:r>
            <a:r>
              <a:rPr lang="fr-FR" sz="1600" i="1" dirty="0">
                <a:solidFill>
                  <a:schemeClr val="tx1"/>
                </a:solidFill>
              </a:rPr>
              <a:t> </a:t>
            </a:r>
            <a:r>
              <a:rPr lang="fr-FR" sz="1600" b="1" i="1" dirty="0">
                <a:solidFill>
                  <a:schemeClr val="tx1"/>
                </a:solidFill>
              </a:rPr>
              <a:t>’animal’  </a:t>
            </a:r>
            <a:r>
              <a:rPr lang="fr-FR" sz="1600" b="1" i="1" dirty="0" err="1">
                <a:solidFill>
                  <a:schemeClr val="tx1"/>
                </a:solidFill>
              </a:rPr>
              <a:t>follows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b="1" i="1" dirty="0" err="1">
                <a:solidFill>
                  <a:schemeClr val="tx1"/>
                </a:solidFill>
              </a:rPr>
              <a:t>upon</a:t>
            </a:r>
            <a:r>
              <a:rPr lang="fr-FR" sz="1600" b="1" i="1" dirty="0">
                <a:solidFill>
                  <a:schemeClr val="tx1"/>
                </a:solidFill>
              </a:rPr>
              <a:t> ‘man’, but ‘not-animal’ </a:t>
            </a:r>
            <a:r>
              <a:rPr lang="fr-FR" sz="1600" b="1" i="1" dirty="0" err="1">
                <a:solidFill>
                  <a:schemeClr val="tx1"/>
                </a:solidFill>
              </a:rPr>
              <a:t>does</a:t>
            </a:r>
            <a:r>
              <a:rPr lang="fr-FR" sz="1600" b="1" i="1" dirty="0">
                <a:solidFill>
                  <a:schemeClr val="tx1"/>
                </a:solidFill>
              </a:rPr>
              <a:t> not </a:t>
            </a:r>
            <a:r>
              <a:rPr lang="fr-FR" sz="1600" b="1" i="1" dirty="0" err="1">
                <a:solidFill>
                  <a:schemeClr val="tx1"/>
                </a:solidFill>
              </a:rPr>
              <a:t>follow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b="1" i="1" dirty="0" err="1">
                <a:solidFill>
                  <a:schemeClr val="tx1"/>
                </a:solidFill>
              </a:rPr>
              <a:t>upon</a:t>
            </a:r>
            <a:r>
              <a:rPr lang="fr-FR" sz="1600" b="1" i="1" dirty="0">
                <a:solidFill>
                  <a:schemeClr val="tx1"/>
                </a:solidFill>
              </a:rPr>
              <a:t> ‘non-man</a:t>
            </a:r>
            <a:r>
              <a:rPr lang="fr-FR" sz="1600" b="1" i="1" dirty="0" smtClean="0">
                <a:solidFill>
                  <a:schemeClr val="tx1"/>
                </a:solidFill>
              </a:rPr>
              <a:t>’</a:t>
            </a:r>
            <a:r>
              <a:rPr lang="fr-FR" sz="1600" i="1" dirty="0" smtClean="0">
                <a:solidFill>
                  <a:schemeClr val="tx1"/>
                </a:solidFill>
              </a:rPr>
              <a:t>, but </a:t>
            </a:r>
            <a:r>
              <a:rPr lang="fr-FR" sz="1600" i="1" dirty="0" err="1" smtClean="0">
                <a:solidFill>
                  <a:schemeClr val="tx1"/>
                </a:solidFill>
              </a:rPr>
              <a:t>conversely</a:t>
            </a:r>
            <a:r>
              <a:rPr lang="fr-FR" sz="1600" i="1" dirty="0" smtClean="0">
                <a:solidFill>
                  <a:schemeClr val="tx1"/>
                </a:solidFill>
              </a:rPr>
              <a:t> ‘not-man</a:t>
            </a:r>
            <a:r>
              <a:rPr lang="fr-FR" sz="1600" i="1" dirty="0">
                <a:solidFill>
                  <a:schemeClr val="tx1"/>
                </a:solidFill>
              </a:rPr>
              <a:t>’ </a:t>
            </a:r>
            <a:r>
              <a:rPr lang="fr-FR" sz="1600" i="1" dirty="0" err="1" smtClean="0">
                <a:solidFill>
                  <a:schemeClr val="tx1"/>
                </a:solidFill>
              </a:rPr>
              <a:t>follows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upon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>
                <a:solidFill>
                  <a:schemeClr val="tx1"/>
                </a:solidFill>
              </a:rPr>
              <a:t>‘non-animal’. Il all cases, </a:t>
            </a:r>
            <a:r>
              <a:rPr lang="fr-FR" sz="1600" i="1" dirty="0" err="1">
                <a:solidFill>
                  <a:schemeClr val="tx1"/>
                </a:solidFill>
              </a:rPr>
              <a:t>therefore</a:t>
            </a:r>
            <a:r>
              <a:rPr lang="fr-FR" sz="1600" i="1" dirty="0">
                <a:solidFill>
                  <a:schemeClr val="tx1"/>
                </a:solidFill>
              </a:rPr>
              <a:t>, a </a:t>
            </a:r>
            <a:r>
              <a:rPr lang="fr-FR" sz="1600" i="1" dirty="0" err="1" smtClean="0">
                <a:solidFill>
                  <a:schemeClr val="tx1"/>
                </a:solidFill>
              </a:rPr>
              <a:t>postulate</a:t>
            </a:r>
            <a:r>
              <a:rPr lang="fr-FR" sz="1600" i="1" dirty="0" smtClean="0">
                <a:solidFill>
                  <a:schemeClr val="tx1"/>
                </a:solidFill>
              </a:rPr>
              <a:t> of </a:t>
            </a:r>
            <a:r>
              <a:rPr lang="fr-FR" sz="1600" i="1" dirty="0" err="1">
                <a:solidFill>
                  <a:schemeClr val="tx1"/>
                </a:solidFill>
              </a:rPr>
              <a:t>this</a:t>
            </a:r>
            <a:r>
              <a:rPr lang="fr-FR" sz="1600" i="1" dirty="0">
                <a:solidFill>
                  <a:schemeClr val="tx1"/>
                </a:solidFill>
              </a:rPr>
              <a:t> sort </a:t>
            </a:r>
            <a:r>
              <a:rPr lang="fr-FR" sz="1600" i="1" dirty="0" err="1">
                <a:solidFill>
                  <a:schemeClr val="tx1"/>
                </a:solidFill>
              </a:rPr>
              <a:t>should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be</a:t>
            </a:r>
            <a:r>
              <a:rPr lang="fr-FR" sz="1600" i="1" dirty="0">
                <a:solidFill>
                  <a:schemeClr val="tx1"/>
                </a:solidFill>
              </a:rPr>
              <a:t> made. </a:t>
            </a:r>
            <a:r>
              <a:rPr lang="fr-FR" sz="1600" i="1" dirty="0" smtClean="0">
                <a:solidFill>
                  <a:schemeClr val="tx1"/>
                </a:solidFill>
              </a:rPr>
              <a:t>»</a:t>
            </a:r>
          </a:p>
          <a:p>
            <a:endParaRPr lang="fr-FR" sz="1600" i="1" dirty="0">
              <a:solidFill>
                <a:schemeClr val="tx1"/>
              </a:solidFill>
            </a:endParaRPr>
          </a:p>
          <a:p>
            <a:endParaRPr lang="fr-FR" sz="1600" i="1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UNCONDITIONAL FALLACIES</a:t>
            </a:r>
            <a:endParaRPr lang="fr-FR" altLang="fr-FR" sz="16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24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0951" y="980728"/>
            <a:ext cx="890876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fr-FR" sz="1600" b="1" dirty="0">
              <a:solidFill>
                <a:schemeClr val="tx1"/>
              </a:solidFill>
            </a:endParaRPr>
          </a:p>
          <a:p>
            <a:r>
              <a:rPr lang="fr-FR" sz="1600" b="1" dirty="0" err="1" smtClean="0">
                <a:solidFill>
                  <a:schemeClr val="tx1"/>
                </a:solidFill>
              </a:rPr>
              <a:t>Aristotle</a:t>
            </a:r>
            <a:r>
              <a:rPr lang="fr-FR" sz="1600" b="1" dirty="0" smtClean="0">
                <a:solidFill>
                  <a:schemeClr val="tx1"/>
                </a:solidFill>
              </a:rPr>
              <a:t> and Ducrot </a:t>
            </a:r>
            <a:r>
              <a:rPr lang="fr-FR" sz="1600" b="1" dirty="0" err="1" smtClean="0">
                <a:solidFill>
                  <a:schemeClr val="tx1"/>
                </a:solidFill>
              </a:rPr>
              <a:t>make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two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psychological</a:t>
            </a:r>
            <a:r>
              <a:rPr lang="fr-FR" sz="1600" b="1" dirty="0" smtClean="0">
                <a:solidFill>
                  <a:schemeClr val="tx1"/>
                </a:solidFill>
              </a:rPr>
              <a:t> (or </a:t>
            </a:r>
            <a:r>
              <a:rPr lang="fr-FR" sz="1600" b="1" dirty="0" err="1" smtClean="0">
                <a:solidFill>
                  <a:schemeClr val="tx1"/>
                </a:solidFill>
              </a:rPr>
              <a:t>anthropological</a:t>
            </a:r>
            <a:r>
              <a:rPr lang="fr-FR" sz="1600" b="1" dirty="0" smtClean="0">
                <a:solidFill>
                  <a:schemeClr val="tx1"/>
                </a:solidFill>
              </a:rPr>
              <a:t>) </a:t>
            </a:r>
            <a:r>
              <a:rPr lang="fr-FR" sz="1600" b="1" i="1" u="sng" dirty="0" err="1" smtClean="0">
                <a:solidFill>
                  <a:schemeClr val="tx1"/>
                </a:solidFill>
              </a:rPr>
              <a:t>empirical</a:t>
            </a:r>
            <a:r>
              <a:rPr lang="fr-FR" sz="1600" b="1" dirty="0" smtClean="0">
                <a:solidFill>
                  <a:schemeClr val="tx1"/>
                </a:solidFill>
              </a:rPr>
              <a:t> claims </a:t>
            </a:r>
            <a:r>
              <a:rPr lang="fr-FR" sz="1600" dirty="0" smtClean="0">
                <a:solidFill>
                  <a:schemeClr val="tx1"/>
                </a:solidFill>
              </a:rPr>
              <a:t>: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i="1" dirty="0" smtClean="0">
                <a:solidFill>
                  <a:schemeClr val="tx1"/>
                </a:solidFill>
              </a:rPr>
              <a:t>«</a:t>
            </a:r>
            <a:r>
              <a:rPr lang="fr-FR" sz="1600" i="1" dirty="0">
                <a:solidFill>
                  <a:schemeClr val="tx1"/>
                </a:solidFill>
              </a:rPr>
              <a:t> The </a:t>
            </a:r>
            <a:r>
              <a:rPr lang="fr-FR" sz="1600" i="1" dirty="0" err="1">
                <a:solidFill>
                  <a:schemeClr val="tx1"/>
                </a:solidFill>
              </a:rPr>
              <a:t>refutation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which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depends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upon</a:t>
            </a:r>
            <a:r>
              <a:rPr lang="fr-FR" sz="1600" i="1" dirty="0">
                <a:solidFill>
                  <a:schemeClr val="tx1"/>
                </a:solidFill>
              </a:rPr>
              <a:t> the </a:t>
            </a:r>
            <a:r>
              <a:rPr lang="fr-FR" sz="1600" i="1" dirty="0" err="1">
                <a:solidFill>
                  <a:schemeClr val="tx1"/>
                </a:solidFill>
              </a:rPr>
              <a:t>consequent</a:t>
            </a:r>
            <a:r>
              <a:rPr lang="fr-FR" sz="1600" i="1" dirty="0">
                <a:solidFill>
                  <a:schemeClr val="tx1"/>
                </a:solidFill>
              </a:rPr>
              <a:t> arises </a:t>
            </a:r>
            <a:r>
              <a:rPr lang="fr-FR" sz="1600" i="1" dirty="0" err="1">
                <a:solidFill>
                  <a:schemeClr val="tx1"/>
                </a:solidFill>
              </a:rPr>
              <a:t>because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b="1" i="1" dirty="0">
                <a:solidFill>
                  <a:schemeClr val="tx1"/>
                </a:solidFill>
              </a:rPr>
              <a:t>people</a:t>
            </a:r>
            <a:r>
              <a:rPr lang="fr-FR" sz="1600" i="1" dirty="0">
                <a:solidFill>
                  <a:schemeClr val="tx1"/>
                </a:solidFill>
              </a:rPr>
              <a:t> suppose </a:t>
            </a:r>
            <a:r>
              <a:rPr lang="fr-FR" sz="1600" i="1" dirty="0" err="1">
                <a:solidFill>
                  <a:schemeClr val="tx1"/>
                </a:solidFill>
              </a:rPr>
              <a:t>that</a:t>
            </a:r>
            <a:r>
              <a:rPr lang="fr-FR" sz="1600" i="1" dirty="0">
                <a:solidFill>
                  <a:schemeClr val="tx1"/>
                </a:solidFill>
              </a:rPr>
              <a:t> the relation of </a:t>
            </a:r>
            <a:r>
              <a:rPr lang="fr-FR" sz="1600" i="1" dirty="0" err="1">
                <a:solidFill>
                  <a:schemeClr val="tx1"/>
                </a:solidFill>
              </a:rPr>
              <a:t>consequence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convertible. For </a:t>
            </a:r>
            <a:r>
              <a:rPr lang="fr-FR" sz="1600" i="1" dirty="0" err="1">
                <a:solidFill>
                  <a:schemeClr val="tx1"/>
                </a:solidFill>
              </a:rPr>
              <a:t>whenever</a:t>
            </a:r>
            <a:r>
              <a:rPr lang="fr-FR" sz="1600" i="1" dirty="0">
                <a:solidFill>
                  <a:schemeClr val="tx1"/>
                </a:solidFill>
              </a:rPr>
              <a:t>, suppose A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B </a:t>
            </a:r>
            <a:r>
              <a:rPr lang="fr-FR" sz="1600" i="1" dirty="0" err="1">
                <a:solidFill>
                  <a:schemeClr val="tx1"/>
                </a:solidFill>
              </a:rPr>
              <a:t>necessarily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</a:t>
            </a:r>
            <a:r>
              <a:rPr lang="fr-FR" sz="1600" b="1" i="1" dirty="0" err="1">
                <a:solidFill>
                  <a:schemeClr val="tx1"/>
                </a:solidFill>
              </a:rPr>
              <a:t>they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then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i="1" dirty="0">
                <a:solidFill>
                  <a:schemeClr val="tx1"/>
                </a:solidFill>
              </a:rPr>
              <a:t> suppose </a:t>
            </a:r>
            <a:r>
              <a:rPr lang="fr-FR" sz="1600" i="1" dirty="0" err="1">
                <a:solidFill>
                  <a:schemeClr val="tx1"/>
                </a:solidFill>
              </a:rPr>
              <a:t>also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that</a:t>
            </a:r>
            <a:r>
              <a:rPr lang="fr-FR" sz="1600" i="1" dirty="0">
                <a:solidFill>
                  <a:schemeClr val="tx1"/>
                </a:solidFill>
              </a:rPr>
              <a:t> if B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A </a:t>
            </a:r>
            <a:r>
              <a:rPr lang="fr-FR" sz="1600" i="1" dirty="0" err="1">
                <a:solidFill>
                  <a:schemeClr val="tx1"/>
                </a:solidFill>
              </a:rPr>
              <a:t>necessarily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. </a:t>
            </a:r>
            <a:r>
              <a:rPr lang="fr-FR" sz="1600" i="1" dirty="0" smtClean="0">
                <a:solidFill>
                  <a:schemeClr val="tx1"/>
                </a:solidFill>
              </a:rPr>
              <a:t>»                              (</a:t>
            </a:r>
            <a:r>
              <a:rPr lang="fr-FR" sz="1600" i="1" dirty="0" err="1" smtClean="0">
                <a:solidFill>
                  <a:schemeClr val="tx1"/>
                </a:solidFill>
              </a:rPr>
              <a:t>Aristotle</a:t>
            </a:r>
            <a:r>
              <a:rPr lang="fr-FR" sz="1600" i="1" dirty="0" smtClean="0">
                <a:solidFill>
                  <a:schemeClr val="tx1"/>
                </a:solidFill>
              </a:rPr>
              <a:t> … AC)</a:t>
            </a:r>
            <a:endParaRPr lang="fr-FR" sz="1600" i="1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« The </a:t>
            </a:r>
            <a:r>
              <a:rPr lang="fr-FR" sz="1600" i="1" dirty="0" err="1">
                <a:solidFill>
                  <a:schemeClr val="tx1"/>
                </a:solidFill>
              </a:rPr>
              <a:t>refutation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</a:rPr>
              <a:t>of </a:t>
            </a:r>
            <a:r>
              <a:rPr lang="fr-FR" sz="1600" i="1" dirty="0" err="1" smtClean="0">
                <a:solidFill>
                  <a:schemeClr val="tx1"/>
                </a:solidFill>
              </a:rPr>
              <a:t>denying</a:t>
            </a:r>
            <a:r>
              <a:rPr lang="fr-FR" sz="1600" i="1" dirty="0" smtClean="0">
                <a:solidFill>
                  <a:schemeClr val="tx1"/>
                </a:solidFill>
              </a:rPr>
              <a:t> the </a:t>
            </a:r>
            <a:r>
              <a:rPr lang="fr-FR" sz="1600" i="1" dirty="0" err="1" smtClean="0">
                <a:solidFill>
                  <a:schemeClr val="tx1"/>
                </a:solidFill>
              </a:rPr>
              <a:t>antecedent</a:t>
            </a:r>
            <a:r>
              <a:rPr lang="fr-FR" sz="1600" i="1" dirty="0" smtClean="0">
                <a:solidFill>
                  <a:schemeClr val="tx1"/>
                </a:solidFill>
              </a:rPr>
              <a:t> arises </a:t>
            </a:r>
            <a:r>
              <a:rPr lang="fr-FR" sz="1600" i="1" dirty="0" err="1">
                <a:solidFill>
                  <a:schemeClr val="tx1"/>
                </a:solidFill>
              </a:rPr>
              <a:t>because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b="1" i="1" dirty="0">
                <a:solidFill>
                  <a:schemeClr val="tx1"/>
                </a:solidFill>
              </a:rPr>
              <a:t>people</a:t>
            </a:r>
            <a:r>
              <a:rPr lang="fr-FR" sz="1600" i="1" dirty="0">
                <a:solidFill>
                  <a:schemeClr val="tx1"/>
                </a:solidFill>
              </a:rPr>
              <a:t> suppose </a:t>
            </a:r>
            <a:r>
              <a:rPr lang="fr-FR" sz="1600" i="1" dirty="0" err="1">
                <a:solidFill>
                  <a:schemeClr val="tx1"/>
                </a:solidFill>
              </a:rPr>
              <a:t>that</a:t>
            </a:r>
            <a:r>
              <a:rPr lang="fr-FR" sz="1600" i="1" dirty="0">
                <a:solidFill>
                  <a:schemeClr val="tx1"/>
                </a:solidFill>
              </a:rPr>
              <a:t> the relation of </a:t>
            </a:r>
            <a:r>
              <a:rPr lang="fr-FR" sz="1600" i="1" dirty="0" err="1">
                <a:solidFill>
                  <a:schemeClr val="tx1"/>
                </a:solidFill>
              </a:rPr>
              <a:t>consequence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works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directly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with</a:t>
            </a:r>
            <a:r>
              <a:rPr lang="fr-FR" sz="1600" i="1" dirty="0" smtClean="0">
                <a:solidFill>
                  <a:schemeClr val="tx1"/>
                </a:solidFill>
              </a:rPr>
              <a:t> the </a:t>
            </a:r>
            <a:r>
              <a:rPr lang="fr-FR" sz="1600" i="1" dirty="0" err="1" smtClean="0">
                <a:solidFill>
                  <a:schemeClr val="tx1"/>
                </a:solidFill>
              </a:rPr>
              <a:t>negation</a:t>
            </a:r>
            <a:r>
              <a:rPr lang="fr-FR" sz="1600" i="1" dirty="0" smtClean="0">
                <a:solidFill>
                  <a:schemeClr val="tx1"/>
                </a:solidFill>
              </a:rPr>
              <a:t>. </a:t>
            </a:r>
            <a:r>
              <a:rPr lang="fr-FR" sz="1600" i="1" dirty="0">
                <a:solidFill>
                  <a:schemeClr val="tx1"/>
                </a:solidFill>
              </a:rPr>
              <a:t>For </a:t>
            </a:r>
            <a:r>
              <a:rPr lang="fr-FR" sz="1600" i="1" dirty="0" err="1">
                <a:solidFill>
                  <a:schemeClr val="tx1"/>
                </a:solidFill>
              </a:rPr>
              <a:t>whenever</a:t>
            </a:r>
            <a:r>
              <a:rPr lang="fr-FR" sz="1600" i="1" dirty="0">
                <a:solidFill>
                  <a:schemeClr val="tx1"/>
                </a:solidFill>
              </a:rPr>
              <a:t>, suppose A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B </a:t>
            </a:r>
            <a:r>
              <a:rPr lang="fr-FR" sz="1600" i="1" dirty="0" err="1">
                <a:solidFill>
                  <a:schemeClr val="tx1"/>
                </a:solidFill>
              </a:rPr>
              <a:t>necessarily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</a:t>
            </a:r>
            <a:r>
              <a:rPr lang="fr-FR" sz="1600" b="1" i="1" dirty="0" err="1">
                <a:solidFill>
                  <a:schemeClr val="tx1"/>
                </a:solidFill>
              </a:rPr>
              <a:t>they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then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i="1" dirty="0">
                <a:solidFill>
                  <a:schemeClr val="tx1"/>
                </a:solidFill>
              </a:rPr>
              <a:t> suppose </a:t>
            </a:r>
            <a:r>
              <a:rPr lang="fr-FR" sz="1600" i="1" dirty="0" err="1">
                <a:solidFill>
                  <a:schemeClr val="tx1"/>
                </a:solidFill>
              </a:rPr>
              <a:t>also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that</a:t>
            </a:r>
            <a:r>
              <a:rPr lang="fr-FR" sz="1600" i="1" dirty="0">
                <a:solidFill>
                  <a:schemeClr val="tx1"/>
                </a:solidFill>
              </a:rPr>
              <a:t> if </a:t>
            </a:r>
            <a:r>
              <a:rPr lang="fr-FR" sz="1600" i="1" dirty="0" smtClean="0">
                <a:solidFill>
                  <a:schemeClr val="tx1"/>
                </a:solidFill>
              </a:rPr>
              <a:t>-A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, </a:t>
            </a:r>
            <a:r>
              <a:rPr lang="fr-FR" sz="1600" i="1" dirty="0" smtClean="0">
                <a:solidFill>
                  <a:schemeClr val="tx1"/>
                </a:solidFill>
              </a:rPr>
              <a:t>-B </a:t>
            </a:r>
            <a:r>
              <a:rPr lang="fr-FR" sz="1600" i="1" dirty="0" err="1">
                <a:solidFill>
                  <a:schemeClr val="tx1"/>
                </a:solidFill>
              </a:rPr>
              <a:t>necessarily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. »  </a:t>
            </a:r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</a:rPr>
              <a:t>                                                    (Ducrot </a:t>
            </a:r>
            <a:r>
              <a:rPr lang="fr-FR" sz="1600" i="1" dirty="0" err="1" smtClean="0">
                <a:solidFill>
                  <a:schemeClr val="tx1"/>
                </a:solidFill>
              </a:rPr>
              <a:t>rephrased</a:t>
            </a:r>
            <a:r>
              <a:rPr lang="fr-FR" sz="1600" i="1" dirty="0" smtClean="0">
                <a:solidFill>
                  <a:schemeClr val="tx1"/>
                </a:solidFill>
              </a:rPr>
              <a:t> and </a:t>
            </a:r>
            <a:r>
              <a:rPr lang="fr-FR" sz="1600" i="1" dirty="0" err="1" smtClean="0">
                <a:solidFill>
                  <a:schemeClr val="tx1"/>
                </a:solidFill>
              </a:rPr>
              <a:t>converted</a:t>
            </a:r>
            <a:r>
              <a:rPr lang="fr-FR" sz="1600" i="1" dirty="0" smtClean="0">
                <a:solidFill>
                  <a:schemeClr val="tx1"/>
                </a:solidFill>
              </a:rPr>
              <a:t> to mass </a:t>
            </a:r>
            <a:r>
              <a:rPr lang="fr-FR" sz="1600" i="1" dirty="0" err="1" smtClean="0">
                <a:solidFill>
                  <a:schemeClr val="tx1"/>
                </a:solidFill>
              </a:rPr>
              <a:t>psychology</a:t>
            </a:r>
            <a:r>
              <a:rPr lang="fr-FR" sz="1600" i="1" dirty="0" smtClean="0">
                <a:solidFill>
                  <a:schemeClr val="tx1"/>
                </a:solidFill>
              </a:rPr>
              <a:t>? … DA)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Or, more </a:t>
            </a:r>
            <a:r>
              <a:rPr lang="fr-FR" sz="1600" dirty="0" err="1" smtClean="0">
                <a:solidFill>
                  <a:schemeClr val="tx1"/>
                </a:solidFill>
              </a:rPr>
              <a:t>vaguely</a:t>
            </a:r>
            <a:r>
              <a:rPr lang="fr-FR" sz="1600" dirty="0" smtClean="0">
                <a:solidFill>
                  <a:schemeClr val="tx1"/>
                </a:solidFill>
              </a:rPr>
              <a:t>, as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well-known</a:t>
            </a:r>
            <a:r>
              <a:rPr lang="fr-FR" sz="1600" dirty="0" smtClean="0">
                <a:solidFill>
                  <a:schemeClr val="tx1"/>
                </a:solidFill>
              </a:rPr>
              <a:t>: « People </a:t>
            </a:r>
            <a:r>
              <a:rPr lang="fr-FR" sz="1600" dirty="0" err="1" smtClean="0">
                <a:solidFill>
                  <a:schemeClr val="tx1"/>
                </a:solidFill>
              </a:rPr>
              <a:t>often</a:t>
            </a:r>
            <a:r>
              <a:rPr lang="fr-FR" sz="1600" dirty="0" smtClean="0">
                <a:solidFill>
                  <a:schemeClr val="tx1"/>
                </a:solidFill>
              </a:rPr>
              <a:t> mix </a:t>
            </a:r>
            <a:r>
              <a:rPr lang="fr-FR" sz="1600" dirty="0" err="1" smtClean="0">
                <a:solidFill>
                  <a:schemeClr val="tx1"/>
                </a:solidFill>
              </a:rPr>
              <a:t>necessary</a:t>
            </a:r>
            <a:r>
              <a:rPr lang="fr-FR" sz="1600" dirty="0" smtClean="0">
                <a:solidFill>
                  <a:schemeClr val="tx1"/>
                </a:solidFill>
              </a:rPr>
              <a:t> and </a:t>
            </a:r>
            <a:r>
              <a:rPr lang="fr-FR" sz="1600" dirty="0" err="1" smtClean="0">
                <a:solidFill>
                  <a:schemeClr val="tx1"/>
                </a:solidFill>
              </a:rPr>
              <a:t>sufficient</a:t>
            </a:r>
            <a:r>
              <a:rPr lang="fr-FR" sz="1600" dirty="0" smtClean="0">
                <a:solidFill>
                  <a:schemeClr val="tx1"/>
                </a:solidFill>
              </a:rPr>
              <a:t> conditions »…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Like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Ducrot’s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, a </a:t>
            </a:r>
            <a:r>
              <a:rPr lang="fr-FR" sz="1600" dirty="0" err="1">
                <a:solidFill>
                  <a:schemeClr val="tx1"/>
                </a:solidFill>
              </a:rPr>
              <a:t>fallacy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can</a:t>
            </a:r>
            <a:r>
              <a:rPr lang="fr-FR" sz="1600" dirty="0">
                <a:solidFill>
                  <a:schemeClr val="tx1"/>
                </a:solidFill>
              </a:rPr>
              <a:t> have « … une quasi régularité suggérée par l’observation des énoncés » (AL, p 99) </a:t>
            </a:r>
            <a:r>
              <a:rPr lang="fr-FR" sz="1600" i="1" dirty="0">
                <a:solidFill>
                  <a:schemeClr val="tx1"/>
                </a:solidFill>
              </a:rPr>
              <a:t> « … a quasi </a:t>
            </a:r>
            <a:r>
              <a:rPr lang="fr-FR" sz="1600" i="1" dirty="0" err="1">
                <a:solidFill>
                  <a:schemeClr val="tx1"/>
                </a:solidFill>
              </a:rPr>
              <a:t>regularity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suggested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</a:rPr>
              <a:t>by </a:t>
            </a:r>
            <a:r>
              <a:rPr lang="fr-FR" sz="1600" i="1" dirty="0">
                <a:solidFill>
                  <a:schemeClr val="tx1"/>
                </a:solidFill>
              </a:rPr>
              <a:t>the observation of </a:t>
            </a:r>
            <a:r>
              <a:rPr lang="fr-FR" sz="1600" i="1" dirty="0" err="1">
                <a:solidFill>
                  <a:schemeClr val="tx1"/>
                </a:solidFill>
              </a:rPr>
              <a:t>utterances</a:t>
            </a:r>
            <a:r>
              <a:rPr lang="fr-FR" sz="1600" i="1" dirty="0">
                <a:solidFill>
                  <a:schemeClr val="tx1"/>
                </a:solidFill>
              </a:rPr>
              <a:t> (</a:t>
            </a:r>
            <a:r>
              <a:rPr lang="fr-FR" sz="1600" i="1" dirty="0" err="1">
                <a:solidFill>
                  <a:schemeClr val="tx1"/>
                </a:solidFill>
              </a:rPr>
              <a:t>statements</a:t>
            </a:r>
            <a:r>
              <a:rPr lang="fr-FR" sz="1600" i="1" dirty="0">
                <a:solidFill>
                  <a:schemeClr val="tx1"/>
                </a:solidFill>
              </a:rPr>
              <a:t>?) »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err="1">
                <a:solidFill>
                  <a:schemeClr val="tx1"/>
                </a:solidFill>
              </a:rPr>
              <a:t>Hence</a:t>
            </a:r>
            <a:r>
              <a:rPr lang="fr-FR" sz="1600" dirty="0">
                <a:solidFill>
                  <a:schemeClr val="tx1"/>
                </a:solidFill>
              </a:rPr>
              <a:t> : </a:t>
            </a:r>
            <a:r>
              <a:rPr lang="fr-FR" sz="1600" dirty="0" err="1" smtClean="0">
                <a:solidFill>
                  <a:schemeClr val="tx1"/>
                </a:solidFill>
              </a:rPr>
              <a:t>Since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there</a:t>
            </a:r>
            <a:r>
              <a:rPr lang="fr-FR" sz="1600" dirty="0" smtClean="0">
                <a:solidFill>
                  <a:schemeClr val="tx1"/>
                </a:solidFill>
              </a:rPr>
              <a:t> are </a:t>
            </a:r>
            <a:r>
              <a:rPr lang="fr-FR" sz="1600" dirty="0" err="1" smtClean="0">
                <a:solidFill>
                  <a:schemeClr val="tx1"/>
                </a:solidFill>
              </a:rPr>
              <a:t>confirming</a:t>
            </a:r>
            <a:r>
              <a:rPr lang="fr-FR" sz="1600" dirty="0" smtClean="0">
                <a:solidFill>
                  <a:schemeClr val="tx1"/>
                </a:solidFill>
              </a:rPr>
              <a:t> cases, </a:t>
            </a:r>
            <a:r>
              <a:rPr lang="fr-FR" sz="1600" dirty="0" err="1" smtClean="0">
                <a:solidFill>
                  <a:schemeClr val="tx1"/>
                </a:solidFill>
              </a:rPr>
              <a:t>when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Ducrot’s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law</a:t>
            </a:r>
            <a:r>
              <a:rPr lang="fr-FR" sz="1600" dirty="0">
                <a:solidFill>
                  <a:schemeClr val="tx1"/>
                </a:solidFill>
              </a:rPr>
              <a:t> correct?          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WILL DUCROT DROP LINGUISTIC FOR PSYCHOLOGY? </a:t>
            </a:r>
            <a:endParaRPr lang="fr-FR" altLang="fr-FR" sz="16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13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88" y="0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048585"/>
            <a:ext cx="9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Ducrot gave us a </a:t>
            </a:r>
            <a:r>
              <a:rPr lang="fr-FR" sz="1600" dirty="0" err="1" smtClean="0">
                <a:solidFill>
                  <a:schemeClr val="tx1"/>
                </a:solidFill>
              </a:rPr>
              <a:t>hint</a:t>
            </a:r>
            <a:r>
              <a:rPr lang="fr-FR" sz="1600" dirty="0" smtClean="0">
                <a:solidFill>
                  <a:schemeClr val="tx1"/>
                </a:solidFill>
              </a:rPr>
              <a:t> : « </a:t>
            </a:r>
            <a:r>
              <a:rPr lang="en-US" sz="1600" i="1" dirty="0" smtClean="0">
                <a:solidFill>
                  <a:schemeClr val="tx1"/>
                </a:solidFill>
              </a:rPr>
              <a:t>By replacing </a:t>
            </a:r>
            <a:r>
              <a:rPr lang="en-US" sz="1600" i="1" dirty="0">
                <a:solidFill>
                  <a:schemeClr val="tx1"/>
                </a:solidFill>
              </a:rPr>
              <a:t>in the text of the </a:t>
            </a:r>
            <a:r>
              <a:rPr lang="en-US" sz="1600" dirty="0" err="1" smtClean="0">
                <a:solidFill>
                  <a:schemeClr val="tx1"/>
                </a:solidFill>
              </a:rPr>
              <a:t>Topica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«contrary» by «negation</a:t>
            </a:r>
            <a:r>
              <a:rPr lang="en-US" sz="1600" i="1" dirty="0" smtClean="0">
                <a:solidFill>
                  <a:schemeClr val="tx1"/>
                </a:solidFill>
              </a:rPr>
              <a:t>» … </a:t>
            </a:r>
            <a:r>
              <a:rPr lang="fr-FR" sz="1600" dirty="0">
                <a:solidFill>
                  <a:schemeClr val="tx1"/>
                </a:solidFill>
              </a:rPr>
              <a:t>»</a:t>
            </a:r>
            <a:endParaRPr lang="en-US" sz="1600" i="1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« </a:t>
            </a:r>
            <a:r>
              <a:rPr lang="fr-FR" sz="1600" i="1" dirty="0">
                <a:solidFill>
                  <a:schemeClr val="tx1"/>
                </a:solidFill>
              </a:rPr>
              <a:t>a quasi-</a:t>
            </a:r>
            <a:r>
              <a:rPr lang="fr-FR" sz="1600" i="1" dirty="0" err="1">
                <a:solidFill>
                  <a:schemeClr val="tx1"/>
                </a:solidFill>
              </a:rPr>
              <a:t>regularity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suggested</a:t>
            </a:r>
            <a:r>
              <a:rPr lang="fr-FR" sz="1600" i="1" dirty="0">
                <a:solidFill>
                  <a:schemeClr val="tx1"/>
                </a:solidFill>
              </a:rPr>
              <a:t> by observation » </a:t>
            </a:r>
            <a:r>
              <a:rPr lang="fr-FR" sz="1600" i="1" dirty="0" smtClean="0">
                <a:solidFill>
                  <a:schemeClr val="tx1"/>
                </a:solidFill>
              </a:rPr>
              <a:t> : a</a:t>
            </a:r>
            <a:r>
              <a:rPr lang="fr-FR" sz="1600" dirty="0" smtClean="0">
                <a:solidFill>
                  <a:schemeClr val="tx1"/>
                </a:solidFill>
              </a:rPr>
              <a:t> confusion </a:t>
            </a:r>
            <a:r>
              <a:rPr lang="fr-FR" sz="1600" dirty="0" err="1" smtClean="0">
                <a:solidFill>
                  <a:schemeClr val="tx1"/>
                </a:solidFill>
              </a:rPr>
              <a:t>between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contrary</a:t>
            </a:r>
            <a:r>
              <a:rPr lang="fr-FR" sz="1600" dirty="0" smtClean="0">
                <a:solidFill>
                  <a:schemeClr val="tx1"/>
                </a:solidFill>
              </a:rPr>
              <a:t> », « opposite » and « 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 ».</a:t>
            </a:r>
            <a:endParaRPr lang="fr-FR" sz="1600" i="1" dirty="0" smtClean="0">
              <a:solidFill>
                <a:schemeClr val="tx1"/>
              </a:solidFill>
            </a:endParaRPr>
          </a:p>
          <a:p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dirty="0" err="1">
                <a:solidFill>
                  <a:schemeClr val="tx1"/>
                </a:solidFill>
              </a:rPr>
              <a:t>What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the </a:t>
            </a:r>
            <a:r>
              <a:rPr lang="fr-FR" sz="1600" dirty="0" err="1">
                <a:solidFill>
                  <a:schemeClr val="tx1"/>
                </a:solidFill>
              </a:rPr>
              <a:t>contrary</a:t>
            </a:r>
            <a:r>
              <a:rPr lang="fr-FR" sz="1600" dirty="0">
                <a:solidFill>
                  <a:schemeClr val="tx1"/>
                </a:solidFill>
              </a:rPr>
              <a:t> of « hot » ?  </a:t>
            </a:r>
            <a:r>
              <a:rPr lang="fr-FR" sz="1600" dirty="0" err="1">
                <a:solidFill>
                  <a:schemeClr val="tx1"/>
                </a:solidFill>
              </a:rPr>
              <a:t>What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the </a:t>
            </a:r>
            <a:r>
              <a:rPr lang="fr-FR" sz="1600" dirty="0" err="1">
                <a:solidFill>
                  <a:schemeClr val="tx1"/>
                </a:solidFill>
              </a:rPr>
              <a:t>negation</a:t>
            </a:r>
            <a:r>
              <a:rPr lang="fr-FR" sz="1600" dirty="0">
                <a:solidFill>
                  <a:schemeClr val="tx1"/>
                </a:solidFill>
              </a:rPr>
              <a:t> (contradiction?) of hot ? </a:t>
            </a:r>
          </a:p>
          <a:p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I </a:t>
            </a:r>
            <a:r>
              <a:rPr lang="fr-FR" sz="1600" dirty="0" err="1" smtClean="0">
                <a:solidFill>
                  <a:schemeClr val="tx1"/>
                </a:solidFill>
              </a:rPr>
              <a:t>suggest</a:t>
            </a:r>
            <a:r>
              <a:rPr lang="fr-FR" sz="1600" dirty="0" smtClean="0">
                <a:solidFill>
                  <a:schemeClr val="tx1"/>
                </a:solidFill>
              </a:rPr>
              <a:t> :</a:t>
            </a:r>
            <a:r>
              <a:rPr lang="fr-FR" sz="1600" i="1" dirty="0" smtClean="0">
                <a:solidFill>
                  <a:schemeClr val="tx1"/>
                </a:solidFill>
              </a:rPr>
              <a:t>  The </a:t>
            </a:r>
            <a:r>
              <a:rPr lang="fr-FR" sz="1600" i="1" dirty="0" err="1" smtClean="0">
                <a:solidFill>
                  <a:schemeClr val="tx1"/>
                </a:solidFill>
              </a:rPr>
              <a:t>contrary</a:t>
            </a:r>
            <a:r>
              <a:rPr lang="fr-FR" sz="1600" i="1" dirty="0" smtClean="0">
                <a:solidFill>
                  <a:schemeClr val="tx1"/>
                </a:solidFill>
              </a:rPr>
              <a:t> of « hot »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 « cold »  (warm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left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somewhere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between</a:t>
            </a:r>
            <a:r>
              <a:rPr lang="fr-FR" sz="160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	</a:t>
            </a:r>
            <a:r>
              <a:rPr lang="fr-FR" sz="1600" i="1" dirty="0" smtClean="0">
                <a:solidFill>
                  <a:schemeClr val="tx1"/>
                </a:solidFill>
              </a:rPr>
              <a:t>	   The </a:t>
            </a:r>
            <a:r>
              <a:rPr lang="fr-FR" sz="1600" i="1" dirty="0" err="1" smtClean="0">
                <a:solidFill>
                  <a:schemeClr val="tx1"/>
                </a:solidFill>
              </a:rPr>
              <a:t>negation</a:t>
            </a:r>
            <a:r>
              <a:rPr lang="fr-FR" sz="1600" i="1" dirty="0" smtClean="0">
                <a:solidFill>
                  <a:schemeClr val="tx1"/>
                </a:solidFill>
              </a:rPr>
              <a:t> of « hot »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 « </a:t>
            </a:r>
            <a:r>
              <a:rPr lang="fr-FR" sz="1600" i="1" dirty="0" err="1" smtClean="0">
                <a:solidFill>
                  <a:schemeClr val="tx1"/>
                </a:solidFill>
              </a:rPr>
              <a:t>non-hot</a:t>
            </a:r>
            <a:r>
              <a:rPr lang="fr-FR" sz="1600" i="1" dirty="0" smtClean="0">
                <a:solidFill>
                  <a:schemeClr val="tx1"/>
                </a:solidFill>
              </a:rPr>
              <a:t> » (</a:t>
            </a:r>
            <a:r>
              <a:rPr lang="fr-FR" sz="1600" i="1" dirty="0" err="1" smtClean="0">
                <a:solidFill>
                  <a:schemeClr val="tx1"/>
                </a:solidFill>
              </a:rPr>
              <a:t>including</a:t>
            </a:r>
            <a:r>
              <a:rPr lang="fr-FR" sz="1600" i="1" dirty="0" smtClean="0">
                <a:solidFill>
                  <a:schemeClr val="tx1"/>
                </a:solidFill>
              </a:rPr>
              <a:t> warm) 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b="1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Let us </a:t>
            </a:r>
            <a:r>
              <a:rPr lang="fr-FR" sz="1600" dirty="0" err="1" smtClean="0">
                <a:solidFill>
                  <a:schemeClr val="tx1"/>
                </a:solidFill>
              </a:rPr>
              <a:t>presume</a:t>
            </a:r>
            <a:r>
              <a:rPr lang="fr-FR" sz="1600" dirty="0" smtClean="0">
                <a:solidFill>
                  <a:schemeClr val="tx1"/>
                </a:solidFill>
              </a:rPr>
              <a:t> the simple </a:t>
            </a:r>
            <a:r>
              <a:rPr lang="fr-FR" sz="1600" dirty="0" err="1" smtClean="0">
                <a:solidFill>
                  <a:schemeClr val="tx1"/>
                </a:solidFill>
              </a:rPr>
              <a:t>unconditional</a:t>
            </a:r>
            <a:r>
              <a:rPr lang="fr-FR" sz="1600" dirty="0" smtClean="0">
                <a:solidFill>
                  <a:schemeClr val="tx1"/>
                </a:solidFill>
              </a:rPr>
              <a:t> relation (for instance about a bath):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   « Hot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. »  (If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hot,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   « Not hot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    (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 Law)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« Cold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        (</a:t>
            </a:r>
            <a:r>
              <a:rPr lang="fr-FR" sz="1600" dirty="0" err="1" smtClean="0">
                <a:solidFill>
                  <a:schemeClr val="tx1"/>
                </a:solidFill>
              </a:rPr>
              <a:t>Contrary</a:t>
            </a:r>
            <a:r>
              <a:rPr lang="fr-FR" sz="1600" dirty="0" smtClean="0">
                <a:solidFill>
                  <a:schemeClr val="tx1"/>
                </a:solidFill>
              </a:rPr>
              <a:t> Law)  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        WHEN IS DUCROT RIGHT ?</a:t>
            </a:r>
            <a:endParaRPr lang="fr-FR" altLang="fr-FR" sz="16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73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01" y="-78011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3768" y="279143"/>
            <a:ext cx="887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DUCROT’S  PROGRAM OF AN  « INTEGRATED RHETORIC » 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1320" y="949068"/>
            <a:ext cx="89364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                           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A rupture </a:t>
            </a:r>
            <a:r>
              <a:rPr lang="en-US" i="1" dirty="0" smtClean="0">
                <a:solidFill>
                  <a:schemeClr val="tx1"/>
                </a:solidFill>
              </a:rPr>
              <a:t>                         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Our </a:t>
            </a:r>
            <a:r>
              <a:rPr lang="fr-FR" sz="1600" dirty="0" err="1" smtClean="0">
                <a:solidFill>
                  <a:schemeClr val="tx1"/>
                </a:solidFill>
              </a:rPr>
              <a:t>general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framework</a:t>
            </a:r>
            <a:r>
              <a:rPr lang="fr-FR" sz="1600" dirty="0" smtClean="0">
                <a:solidFill>
                  <a:schemeClr val="tx1"/>
                </a:solidFill>
              </a:rPr>
              <a:t> challenges the opposition </a:t>
            </a:r>
            <a:r>
              <a:rPr lang="fr-FR" sz="1600" dirty="0" err="1" smtClean="0">
                <a:solidFill>
                  <a:schemeClr val="tx1"/>
                </a:solidFill>
              </a:rPr>
              <a:t>between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semantics</a:t>
            </a:r>
            <a:r>
              <a:rPr lang="fr-FR" sz="1600" dirty="0" smtClean="0">
                <a:solidFill>
                  <a:schemeClr val="tx1"/>
                </a:solidFill>
              </a:rPr>
              <a:t> and </a:t>
            </a:r>
            <a:r>
              <a:rPr lang="fr-FR" sz="1600" dirty="0" err="1" smtClean="0">
                <a:solidFill>
                  <a:schemeClr val="tx1"/>
                </a:solidFill>
              </a:rPr>
              <a:t>pragmatics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as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has been </a:t>
            </a:r>
            <a:r>
              <a:rPr lang="fr-FR" sz="1600" dirty="0" err="1" smtClean="0">
                <a:solidFill>
                  <a:schemeClr val="tx1"/>
                </a:solidFill>
              </a:rPr>
              <a:t>introduced</a:t>
            </a:r>
            <a:r>
              <a:rPr lang="fr-FR" sz="1600" dirty="0" smtClean="0">
                <a:solidFill>
                  <a:schemeClr val="tx1"/>
                </a:solidFill>
              </a:rPr>
              <a:t> by the </a:t>
            </a:r>
            <a:r>
              <a:rPr lang="fr-FR" sz="1600" dirty="0" err="1" smtClean="0">
                <a:solidFill>
                  <a:schemeClr val="tx1"/>
                </a:solidFill>
              </a:rPr>
              <a:t>neo-positivists</a:t>
            </a:r>
            <a:r>
              <a:rPr lang="fr-FR" sz="1600" dirty="0" smtClean="0">
                <a:solidFill>
                  <a:schemeClr val="tx1"/>
                </a:solidFill>
              </a:rPr>
              <a:t> and </a:t>
            </a:r>
            <a:r>
              <a:rPr lang="fr-FR" sz="1600" dirty="0" err="1" smtClean="0">
                <a:solidFill>
                  <a:schemeClr val="tx1"/>
                </a:solidFill>
              </a:rPr>
              <a:t>then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used</a:t>
            </a:r>
            <a:r>
              <a:rPr lang="fr-FR" sz="1600" dirty="0" smtClean="0">
                <a:solidFill>
                  <a:schemeClr val="tx1"/>
                </a:solidFill>
              </a:rPr>
              <a:t> by </a:t>
            </a:r>
            <a:r>
              <a:rPr lang="fr-FR" sz="1600" dirty="0" err="1" smtClean="0">
                <a:solidFill>
                  <a:schemeClr val="tx1"/>
                </a:solidFill>
              </a:rPr>
              <a:t>most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semanticians</a:t>
            </a:r>
            <a:r>
              <a:rPr lang="fr-FR" sz="1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especially</a:t>
            </a:r>
            <a:r>
              <a:rPr lang="fr-FR" sz="1600" dirty="0" smtClean="0">
                <a:solidFill>
                  <a:schemeClr val="tx1"/>
                </a:solidFill>
              </a:rPr>
              <a:t> American….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</a:t>
            </a:r>
            <a:r>
              <a:rPr lang="fr-FR" sz="1400" dirty="0" smtClean="0">
                <a:solidFill>
                  <a:schemeClr val="tx1"/>
                </a:solidFill>
              </a:rPr>
              <a:t>« L’argumentation dans la langue » (1975)  in </a:t>
            </a:r>
            <a:r>
              <a:rPr lang="fr-FR" sz="1400" i="1" dirty="0">
                <a:solidFill>
                  <a:schemeClr val="tx1"/>
                </a:solidFill>
              </a:rPr>
              <a:t>L’argumentation dans la langue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</a:t>
            </a:r>
            <a:r>
              <a:rPr lang="fr-FR" sz="1400" dirty="0" err="1" smtClean="0">
                <a:solidFill>
                  <a:schemeClr val="tx1"/>
                </a:solidFill>
              </a:rPr>
              <a:t>chap</a:t>
            </a:r>
            <a:r>
              <a:rPr lang="fr-FR" sz="1400" dirty="0" smtClean="0">
                <a:solidFill>
                  <a:schemeClr val="tx1"/>
                </a:solidFill>
              </a:rPr>
              <a:t> 2) 1988    (AL )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A « new » </a:t>
            </a:r>
            <a:r>
              <a:rPr lang="fr-FR" b="1" i="1" dirty="0" err="1" smtClean="0">
                <a:solidFill>
                  <a:schemeClr val="tx1"/>
                </a:solidFill>
              </a:rPr>
              <a:t>paradigm</a:t>
            </a:r>
            <a:endParaRPr lang="fr-FR" b="1" i="1" dirty="0" smtClean="0">
              <a:solidFill>
                <a:schemeClr val="tx1"/>
              </a:solidFill>
            </a:endParaRPr>
          </a:p>
          <a:p>
            <a:endParaRPr lang="fr-FR" b="1" i="1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For me, </a:t>
            </a:r>
            <a:r>
              <a:rPr lang="fr-FR" sz="1600" u="sng" dirty="0" err="1" smtClean="0">
                <a:solidFill>
                  <a:schemeClr val="tx1"/>
                </a:solidFill>
              </a:rPr>
              <a:t>reasoning</a:t>
            </a:r>
            <a:r>
              <a:rPr lang="fr-FR" sz="1600" u="sng" dirty="0" smtClean="0">
                <a:solidFill>
                  <a:schemeClr val="tx1"/>
                </a:solidFill>
              </a:rPr>
              <a:t> and argumentation </a:t>
            </a:r>
            <a:r>
              <a:rPr lang="fr-FR" sz="1600" u="sng" dirty="0" err="1" smtClean="0">
                <a:solidFill>
                  <a:schemeClr val="tx1"/>
                </a:solidFill>
              </a:rPr>
              <a:t>belong</a:t>
            </a:r>
            <a:r>
              <a:rPr lang="fr-FR" sz="1600" u="sng" dirty="0" smtClean="0">
                <a:solidFill>
                  <a:schemeClr val="tx1"/>
                </a:solidFill>
              </a:rPr>
              <a:t> to </a:t>
            </a:r>
            <a:r>
              <a:rPr lang="fr-FR" sz="1600" u="sng" dirty="0" err="1" smtClean="0">
                <a:solidFill>
                  <a:schemeClr val="tx1"/>
                </a:solidFill>
              </a:rPr>
              <a:t>two</a:t>
            </a:r>
            <a:r>
              <a:rPr lang="fr-FR" sz="1600" u="sng" dirty="0" smtClean="0">
                <a:solidFill>
                  <a:schemeClr val="tx1"/>
                </a:solidFill>
              </a:rPr>
              <a:t> </a:t>
            </a:r>
            <a:r>
              <a:rPr lang="fr-FR" sz="1600" u="sng" dirty="0" err="1" smtClean="0">
                <a:solidFill>
                  <a:schemeClr val="tx1"/>
                </a:solidFill>
              </a:rPr>
              <a:t>quite</a:t>
            </a:r>
            <a:r>
              <a:rPr lang="fr-FR" sz="1600" u="sng" dirty="0" smtClean="0">
                <a:solidFill>
                  <a:schemeClr val="tx1"/>
                </a:solidFill>
              </a:rPr>
              <a:t> </a:t>
            </a:r>
            <a:r>
              <a:rPr lang="fr-FR" sz="1600" u="sng" dirty="0" err="1" smtClean="0">
                <a:solidFill>
                  <a:schemeClr val="tx1"/>
                </a:solidFill>
              </a:rPr>
              <a:t>different</a:t>
            </a:r>
            <a:r>
              <a:rPr lang="fr-FR" sz="1600" u="sng" dirty="0" smtClean="0">
                <a:solidFill>
                  <a:schemeClr val="tx1"/>
                </a:solidFill>
              </a:rPr>
              <a:t> </a:t>
            </a:r>
            <a:r>
              <a:rPr lang="fr-FR" sz="1600" u="sng" dirty="0" err="1" smtClean="0">
                <a:solidFill>
                  <a:schemeClr val="tx1"/>
                </a:solidFill>
              </a:rPr>
              <a:t>orders</a:t>
            </a:r>
            <a:r>
              <a:rPr lang="fr-FR" sz="1600" dirty="0" smtClean="0">
                <a:solidFill>
                  <a:schemeClr val="tx1"/>
                </a:solidFill>
              </a:rPr>
              <a:t>, the </a:t>
            </a:r>
            <a:r>
              <a:rPr lang="fr-FR" sz="1600" dirty="0" err="1" smtClean="0">
                <a:solidFill>
                  <a:schemeClr val="tx1"/>
                </a:solidFill>
              </a:rPr>
              <a:t>order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commonly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called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 » and the </a:t>
            </a:r>
            <a:r>
              <a:rPr lang="fr-FR" sz="1600" dirty="0" err="1" smtClean="0">
                <a:solidFill>
                  <a:schemeClr val="tx1"/>
                </a:solidFill>
              </a:rPr>
              <a:t>order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 I </a:t>
            </a:r>
            <a:r>
              <a:rPr lang="fr-FR" sz="1600" dirty="0" err="1" smtClean="0">
                <a:solidFill>
                  <a:schemeClr val="tx1"/>
                </a:solidFill>
              </a:rPr>
              <a:t>will</a:t>
            </a:r>
            <a:r>
              <a:rPr lang="fr-FR" sz="1600" dirty="0" smtClean="0">
                <a:solidFill>
                  <a:schemeClr val="tx1"/>
                </a:solidFill>
              </a:rPr>
              <a:t> call « </a:t>
            </a:r>
            <a:r>
              <a:rPr lang="fr-FR" sz="1600" dirty="0" err="1" smtClean="0">
                <a:solidFill>
                  <a:schemeClr val="tx1"/>
                </a:solidFill>
              </a:rPr>
              <a:t>discourse</a:t>
            </a:r>
            <a:r>
              <a:rPr lang="fr-FR" sz="1600" dirty="0" smtClean="0">
                <a:solidFill>
                  <a:schemeClr val="tx1"/>
                </a:solidFill>
              </a:rPr>
              <a:t> » […]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[In a </a:t>
            </a:r>
            <a:r>
              <a:rPr lang="fr-FR" sz="1600" dirty="0" err="1" smtClean="0">
                <a:solidFill>
                  <a:schemeClr val="tx1"/>
                </a:solidFill>
              </a:rPr>
              <a:t>discourse</a:t>
            </a:r>
            <a:r>
              <a:rPr lang="fr-FR" sz="1600" dirty="0" smtClean="0">
                <a:solidFill>
                  <a:schemeClr val="tx1"/>
                </a:solidFill>
              </a:rPr>
              <a:t>], the </a:t>
            </a:r>
            <a:r>
              <a:rPr lang="fr-FR" sz="1600" dirty="0" err="1" smtClean="0">
                <a:solidFill>
                  <a:schemeClr val="tx1"/>
                </a:solidFill>
              </a:rPr>
              <a:t>link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between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utterances</a:t>
            </a:r>
            <a:r>
              <a:rPr lang="fr-FR" sz="1600" dirty="0" smtClean="0">
                <a:solidFill>
                  <a:schemeClr val="tx1"/>
                </a:solidFill>
              </a:rPr>
              <a:t> has </a:t>
            </a:r>
            <a:r>
              <a:rPr lang="fr-FR" sz="1600" u="sng" dirty="0" smtClean="0">
                <a:solidFill>
                  <a:schemeClr val="tx1"/>
                </a:solidFill>
              </a:rPr>
              <a:t>an </a:t>
            </a:r>
            <a:r>
              <a:rPr lang="fr-FR" sz="1600" u="sng" dirty="0" err="1" smtClean="0">
                <a:solidFill>
                  <a:schemeClr val="tx1"/>
                </a:solidFill>
              </a:rPr>
              <a:t>internal</a:t>
            </a:r>
            <a:r>
              <a:rPr lang="fr-FR" sz="1600" u="sng" dirty="0" smtClean="0">
                <a:solidFill>
                  <a:schemeClr val="tx1"/>
                </a:solidFill>
              </a:rPr>
              <a:t> </a:t>
            </a:r>
            <a:r>
              <a:rPr lang="fr-FR" sz="1600" u="sng" dirty="0" err="1" smtClean="0">
                <a:solidFill>
                  <a:schemeClr val="tx1"/>
                </a:solidFill>
              </a:rPr>
              <a:t>origin</a:t>
            </a:r>
            <a:r>
              <a:rPr lang="fr-FR" sz="1600" dirty="0" smtClean="0">
                <a:solidFill>
                  <a:schemeClr val="tx1"/>
                </a:solidFill>
              </a:rPr>
              <a:t>;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based</a:t>
            </a:r>
            <a:r>
              <a:rPr lang="fr-FR" sz="1600" dirty="0" smtClean="0">
                <a:solidFill>
                  <a:schemeClr val="tx1"/>
                </a:solidFill>
              </a:rPr>
              <a:t> on the </a:t>
            </a:r>
            <a:r>
              <a:rPr lang="fr-FR" sz="1600" dirty="0" err="1" smtClean="0">
                <a:solidFill>
                  <a:schemeClr val="tx1"/>
                </a:solidFill>
              </a:rPr>
              <a:t>very</a:t>
            </a:r>
            <a:r>
              <a:rPr lang="fr-FR" sz="1600" dirty="0" smtClean="0">
                <a:solidFill>
                  <a:schemeClr val="tx1"/>
                </a:solidFill>
              </a:rPr>
              <a:t> nature of the </a:t>
            </a:r>
            <a:r>
              <a:rPr lang="fr-FR" sz="1600" dirty="0" err="1" smtClean="0">
                <a:solidFill>
                  <a:schemeClr val="tx1"/>
                </a:solidFill>
              </a:rPr>
              <a:t>utterance</a:t>
            </a:r>
            <a:r>
              <a:rPr lang="fr-FR" sz="1600" dirty="0" smtClean="0">
                <a:solidFill>
                  <a:schemeClr val="tx1"/>
                </a:solidFill>
              </a:rPr>
              <a:t> or, if </a:t>
            </a:r>
            <a:r>
              <a:rPr lang="fr-FR" sz="1600" dirty="0" err="1" smtClean="0">
                <a:solidFill>
                  <a:schemeClr val="tx1"/>
                </a:solidFill>
              </a:rPr>
              <a:t>you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prefer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its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meaning</a:t>
            </a:r>
            <a:r>
              <a:rPr lang="fr-FR" sz="1600" dirty="0" smtClean="0">
                <a:solidFill>
                  <a:schemeClr val="tx1"/>
                </a:solidFill>
              </a:rPr>
              <a:t>, not on the state of the world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refers</a:t>
            </a:r>
            <a:r>
              <a:rPr lang="fr-FR" sz="1600" dirty="0" smtClean="0">
                <a:solidFill>
                  <a:schemeClr val="tx1"/>
                </a:solidFill>
              </a:rPr>
              <a:t> to. 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« Argumentation et raisonnement » in  </a:t>
            </a:r>
            <a:r>
              <a:rPr lang="fr-FR" sz="1400" i="1" dirty="0" smtClean="0">
                <a:solidFill>
                  <a:schemeClr val="tx1"/>
                </a:solidFill>
              </a:rPr>
              <a:t>Les échelles argumentatives (Argumentative </a:t>
            </a:r>
            <a:r>
              <a:rPr lang="fr-FR" sz="1400" i="1" dirty="0" err="1" smtClean="0">
                <a:solidFill>
                  <a:schemeClr val="tx1"/>
                </a:solidFill>
              </a:rPr>
              <a:t>scales</a:t>
            </a:r>
            <a:r>
              <a:rPr lang="fr-FR" sz="1400" i="1" dirty="0" smtClean="0">
                <a:solidFill>
                  <a:schemeClr val="tx1"/>
                </a:solidFill>
              </a:rPr>
              <a:t>)</a:t>
            </a:r>
            <a:r>
              <a:rPr lang="fr-FR" sz="1400" dirty="0" smtClean="0">
                <a:solidFill>
                  <a:schemeClr val="tx1"/>
                </a:solidFill>
              </a:rPr>
              <a:t> ( EA)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                  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88" y="-47599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5977" y="1163804"/>
            <a:ext cx="91132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 Suppose </a:t>
            </a:r>
            <a:r>
              <a:rPr lang="fr-FR" sz="1600" dirty="0" err="1" smtClean="0">
                <a:solidFill>
                  <a:schemeClr val="tx1"/>
                </a:solidFill>
              </a:rPr>
              <a:t>we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also</a:t>
            </a:r>
            <a:r>
              <a:rPr lang="fr-FR" sz="1600" dirty="0" smtClean="0">
                <a:solidFill>
                  <a:schemeClr val="tx1"/>
                </a:solidFill>
              </a:rPr>
              <a:t> have:  « Warm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 », </a:t>
            </a:r>
            <a:r>
              <a:rPr lang="fr-FR" sz="1600" dirty="0" err="1" smtClean="0">
                <a:solidFill>
                  <a:schemeClr val="tx1"/>
                </a:solidFill>
              </a:rPr>
              <a:t>then</a:t>
            </a:r>
            <a:r>
              <a:rPr lang="fr-FR" sz="1600" dirty="0" smtClean="0">
                <a:solidFill>
                  <a:schemeClr val="tx1"/>
                </a:solidFill>
              </a:rPr>
              <a:t> :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      Hot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Non-hot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Direct                                     Warm            Cold                   Converse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(</a:t>
            </a:r>
            <a:r>
              <a:rPr lang="fr-FR" sz="1600" i="1" dirty="0" smtClean="0">
                <a:solidFill>
                  <a:schemeClr val="tx1"/>
                </a:solidFill>
              </a:rPr>
              <a:t>parallèle</a:t>
            </a:r>
            <a:r>
              <a:rPr lang="fr-FR" sz="1600" dirty="0" smtClean="0">
                <a:solidFill>
                  <a:schemeClr val="tx1"/>
                </a:solidFill>
              </a:rPr>
              <a:t>)                                                                                  (</a:t>
            </a:r>
            <a:r>
              <a:rPr lang="fr-FR" sz="1600" i="1" dirty="0">
                <a:solidFill>
                  <a:schemeClr val="tx1"/>
                </a:solidFill>
              </a:rPr>
              <a:t>croisé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In </a:t>
            </a:r>
            <a:r>
              <a:rPr lang="fr-FR" sz="1600" dirty="0" err="1" smtClean="0">
                <a:solidFill>
                  <a:schemeClr val="tx1"/>
                </a:solidFill>
              </a:rPr>
              <a:t>this</a:t>
            </a:r>
            <a:r>
              <a:rPr lang="fr-FR" sz="1600" dirty="0" smtClean="0">
                <a:solidFill>
                  <a:schemeClr val="tx1"/>
                </a:solidFill>
              </a:rPr>
              <a:t> configuration (</a:t>
            </a:r>
            <a:r>
              <a:rPr lang="fr-FR" sz="1600" dirty="0" err="1" smtClean="0">
                <a:solidFill>
                  <a:schemeClr val="tx1"/>
                </a:solidFill>
              </a:rPr>
              <a:t>among</a:t>
            </a:r>
            <a:r>
              <a:rPr lang="fr-FR" sz="1600" dirty="0" smtClean="0">
                <a:solidFill>
                  <a:schemeClr val="tx1"/>
                </a:solidFill>
              </a:rPr>
              <a:t> possible </a:t>
            </a:r>
            <a:r>
              <a:rPr lang="fr-FR" sz="1600" dirty="0" err="1" smtClean="0">
                <a:solidFill>
                  <a:schemeClr val="tx1"/>
                </a:solidFill>
              </a:rPr>
              <a:t>other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ones</a:t>
            </a:r>
            <a:r>
              <a:rPr lang="fr-FR" sz="1600" dirty="0" smtClean="0">
                <a:solidFill>
                  <a:schemeClr val="tx1"/>
                </a:solidFill>
              </a:rPr>
              <a:t>), </a:t>
            </a:r>
            <a:r>
              <a:rPr lang="fr-FR" sz="1600" dirty="0" err="1" smtClean="0">
                <a:solidFill>
                  <a:schemeClr val="tx1"/>
                </a:solidFill>
              </a:rPr>
              <a:t>we</a:t>
            </a:r>
            <a:r>
              <a:rPr lang="fr-FR" sz="1600" dirty="0" smtClean="0">
                <a:solidFill>
                  <a:schemeClr val="tx1"/>
                </a:solidFill>
              </a:rPr>
              <a:t> have :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« Hot </a:t>
            </a:r>
            <a:r>
              <a:rPr lang="fr-FR" sz="1600" dirty="0" err="1">
                <a:solidFill>
                  <a:schemeClr val="tx1"/>
                </a:solidFill>
              </a:rPr>
              <a:t>therefore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pleasant</a:t>
            </a:r>
            <a:r>
              <a:rPr lang="fr-FR" sz="1600" dirty="0">
                <a:solidFill>
                  <a:schemeClr val="tx1"/>
                </a:solidFill>
              </a:rPr>
              <a:t>. »</a:t>
            </a:r>
          </a:p>
          <a:p>
            <a:r>
              <a:rPr lang="fr-FR" sz="1600" dirty="0">
                <a:solidFill>
                  <a:schemeClr val="tx1"/>
                </a:solidFill>
              </a:rPr>
              <a:t>« Warm </a:t>
            </a:r>
            <a:r>
              <a:rPr lang="fr-FR" sz="1600" dirty="0" err="1">
                <a:solidFill>
                  <a:schemeClr val="tx1"/>
                </a:solidFill>
              </a:rPr>
              <a:t>therefore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  <a:r>
              <a:rPr lang="fr-FR" sz="1600" dirty="0">
                <a:solidFill>
                  <a:schemeClr val="tx1"/>
                </a:solidFill>
              </a:rPr>
              <a:t> </a:t>
            </a:r>
            <a:r>
              <a:rPr lang="fr-FR" sz="16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« Cold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What</a:t>
            </a:r>
            <a:r>
              <a:rPr lang="fr-FR" sz="1600" dirty="0" smtClean="0">
                <a:solidFill>
                  <a:schemeClr val="tx1"/>
                </a:solidFill>
              </a:rPr>
              <a:t> about « 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 » ?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Contradiction : « 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Non-hot</a:t>
            </a:r>
            <a:r>
              <a:rPr lang="fr-FR" sz="1600" dirty="0" smtClean="0">
                <a:solidFill>
                  <a:schemeClr val="tx1"/>
                </a:solidFill>
              </a:rPr>
              <a:t> »                                    OK  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:  « </a:t>
            </a:r>
            <a:r>
              <a:rPr lang="fr-FR" sz="1600" dirty="0" err="1" smtClean="0">
                <a:solidFill>
                  <a:schemeClr val="tx1"/>
                </a:solidFill>
              </a:rPr>
              <a:t>Non-hot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Sometimes</a:t>
            </a:r>
            <a:r>
              <a:rPr lang="fr-FR" sz="1600" dirty="0" smtClean="0">
                <a:solidFill>
                  <a:schemeClr val="tx1"/>
                </a:solidFill>
              </a:rPr>
              <a:t> OK   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</a:t>
            </a:r>
            <a:r>
              <a:rPr lang="fr-FR" sz="1600" dirty="0" err="1" smtClean="0">
                <a:solidFill>
                  <a:schemeClr val="tx1"/>
                </a:solidFill>
              </a:rPr>
              <a:t>ontrary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:   « Cold » </a:t>
            </a:r>
            <a:r>
              <a:rPr lang="fr-FR" sz="1600" dirty="0" err="1" smtClean="0">
                <a:solidFill>
                  <a:schemeClr val="tx1"/>
                </a:solidFill>
              </a:rPr>
              <a:t>therefore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 »                           OK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The trouble </a:t>
            </a:r>
            <a:r>
              <a:rPr lang="fr-FR" sz="1600" dirty="0" err="1" smtClean="0">
                <a:solidFill>
                  <a:schemeClr val="tx1"/>
                </a:solidFill>
              </a:rPr>
              <a:t>comes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from</a:t>
            </a:r>
            <a:r>
              <a:rPr lang="fr-FR" sz="1600" dirty="0" smtClean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intermediate</a:t>
            </a:r>
            <a:r>
              <a:rPr lang="fr-FR" sz="1600" dirty="0" smtClean="0">
                <a:solidFill>
                  <a:schemeClr val="tx1"/>
                </a:solidFill>
              </a:rPr>
              <a:t> case …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fr-FR" altLang="fr-FR" sz="1600" dirty="0">
                <a:solidFill>
                  <a:schemeClr val="tx1"/>
                </a:solidFill>
              </a:rPr>
              <a:t>WHEN IS </a:t>
            </a:r>
            <a:r>
              <a:rPr lang="fr-FR" altLang="fr-FR" sz="1600" dirty="0" smtClean="0">
                <a:solidFill>
                  <a:schemeClr val="tx1"/>
                </a:solidFill>
              </a:rPr>
              <a:t>DUCROT </a:t>
            </a:r>
            <a:r>
              <a:rPr lang="fr-FR" altLang="fr-FR" sz="1600" dirty="0">
                <a:solidFill>
                  <a:schemeClr val="tx1"/>
                </a:solidFill>
              </a:rPr>
              <a:t>RIGHT ?</a:t>
            </a:r>
          </a:p>
          <a:p>
            <a:pPr>
              <a:buClrTx/>
            </a:pPr>
            <a:endParaRPr lang="fr-FR" altLang="fr-FR" sz="16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 bwMode="auto">
          <a:xfrm>
            <a:off x="2051720" y="1635658"/>
            <a:ext cx="0" cy="12892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cteur droit 9"/>
          <p:cNvCxnSpPr/>
          <p:nvPr/>
        </p:nvCxnSpPr>
        <p:spPr bwMode="auto">
          <a:xfrm>
            <a:off x="2067216" y="2492896"/>
            <a:ext cx="38729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droit 10"/>
          <p:cNvCxnSpPr/>
          <p:nvPr/>
        </p:nvCxnSpPr>
        <p:spPr bwMode="auto">
          <a:xfrm>
            <a:off x="5940152" y="1628800"/>
            <a:ext cx="0" cy="13030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cteur droit 11"/>
          <p:cNvCxnSpPr/>
          <p:nvPr/>
        </p:nvCxnSpPr>
        <p:spPr bwMode="auto">
          <a:xfrm>
            <a:off x="3347864" y="1700808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droit 12"/>
          <p:cNvCxnSpPr/>
          <p:nvPr/>
        </p:nvCxnSpPr>
        <p:spPr bwMode="auto">
          <a:xfrm>
            <a:off x="4572000" y="2204849"/>
            <a:ext cx="0" cy="7200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avec flèche 26"/>
          <p:cNvCxnSpPr/>
          <p:nvPr/>
        </p:nvCxnSpPr>
        <p:spPr bwMode="auto">
          <a:xfrm>
            <a:off x="1835696" y="2096852"/>
            <a:ext cx="0" cy="68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avec flèche 28"/>
          <p:cNvCxnSpPr/>
          <p:nvPr/>
        </p:nvCxnSpPr>
        <p:spPr bwMode="auto">
          <a:xfrm flipV="1">
            <a:off x="6156176" y="1988840"/>
            <a:ext cx="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49630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88" y="-47599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1238" y="917693"/>
            <a:ext cx="8918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Two</a:t>
            </a:r>
            <a:r>
              <a:rPr lang="fr-FR" sz="1600" dirty="0" smtClean="0">
                <a:solidFill>
                  <a:schemeClr val="tx1"/>
                </a:solidFill>
              </a:rPr>
              <a:t> dichotomies, </a:t>
            </a:r>
            <a:r>
              <a:rPr lang="fr-FR" sz="1600" dirty="0" err="1" smtClean="0">
                <a:solidFill>
                  <a:schemeClr val="tx1"/>
                </a:solidFill>
              </a:rPr>
              <a:t>so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 contradiction and </a:t>
            </a:r>
            <a:r>
              <a:rPr lang="fr-FR" sz="1600" dirty="0" err="1" smtClean="0">
                <a:solidFill>
                  <a:schemeClr val="tx1"/>
                </a:solidFill>
              </a:rPr>
              <a:t>contrariety</a:t>
            </a:r>
            <a:r>
              <a:rPr lang="fr-FR" sz="1600" dirty="0" smtClean="0">
                <a:solidFill>
                  <a:schemeClr val="tx1"/>
                </a:solidFill>
              </a:rPr>
              <a:t> match.                             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   Hot    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Non-hot</a:t>
            </a:r>
            <a:r>
              <a:rPr lang="fr-FR" sz="1600" dirty="0" smtClean="0">
                <a:solidFill>
                  <a:schemeClr val="tx1"/>
                </a:solidFill>
              </a:rPr>
              <a:t> (= cold)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Direct                                                                                    Converse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(</a:t>
            </a:r>
            <a:r>
              <a:rPr lang="fr-FR" sz="1600" i="1" dirty="0" smtClean="0">
                <a:solidFill>
                  <a:schemeClr val="tx1"/>
                </a:solidFill>
              </a:rPr>
              <a:t>parallèle</a:t>
            </a:r>
            <a:r>
              <a:rPr lang="fr-FR" sz="1600" dirty="0" smtClean="0">
                <a:solidFill>
                  <a:schemeClr val="tx1"/>
                </a:solidFill>
              </a:rPr>
              <a:t>)       </a:t>
            </a:r>
            <a:r>
              <a:rPr lang="fr-FR" sz="1600" dirty="0" err="1" smtClean="0">
                <a:solidFill>
                  <a:schemeClr val="tx1"/>
                </a:solidFill>
              </a:rPr>
              <a:t>Pleasant</a:t>
            </a:r>
            <a:r>
              <a:rPr lang="fr-FR" sz="1600" dirty="0" smtClean="0">
                <a:solidFill>
                  <a:schemeClr val="tx1"/>
                </a:solidFill>
              </a:rPr>
              <a:t>  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Unpleasant</a:t>
            </a:r>
            <a:r>
              <a:rPr lang="fr-FR" sz="1600" dirty="0" smtClean="0">
                <a:solidFill>
                  <a:schemeClr val="tx1"/>
                </a:solidFill>
              </a:rPr>
              <a:t>                     (</a:t>
            </a:r>
            <a:r>
              <a:rPr lang="fr-FR" sz="1600" i="1" dirty="0">
                <a:solidFill>
                  <a:schemeClr val="tx1"/>
                </a:solidFill>
              </a:rPr>
              <a:t>croisé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« Contradiction » :            OK  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Negation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:    OK   </a:t>
            </a:r>
          </a:p>
          <a:p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</a:t>
            </a:r>
            <a:r>
              <a:rPr lang="fr-FR" sz="1600" dirty="0" err="1" smtClean="0">
                <a:solidFill>
                  <a:schemeClr val="tx1"/>
                </a:solidFill>
              </a:rPr>
              <a:t>ontrary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:     OK                    100% of </a:t>
            </a:r>
            <a:r>
              <a:rPr lang="fr-FR" sz="1600" dirty="0" err="1" smtClean="0">
                <a:solidFill>
                  <a:schemeClr val="tx1"/>
                </a:solidFill>
              </a:rPr>
              <a:t>success</a:t>
            </a:r>
            <a:r>
              <a:rPr lang="fr-FR" sz="1600" dirty="0" smtClean="0">
                <a:solidFill>
                  <a:schemeClr val="tx1"/>
                </a:solidFill>
              </a:rPr>
              <a:t> !!!      (</a:t>
            </a:r>
            <a:r>
              <a:rPr lang="fr-FR" sz="1600" dirty="0" err="1" smtClean="0">
                <a:solidFill>
                  <a:schemeClr val="tx1"/>
                </a:solidFill>
              </a:rPr>
              <a:t>Logical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equivalence</a:t>
            </a:r>
            <a:r>
              <a:rPr lang="fr-FR" sz="1600" dirty="0" smtClean="0">
                <a:solidFill>
                  <a:schemeClr val="tx1"/>
                </a:solidFill>
              </a:rPr>
              <a:t> !)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This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the case of one of </a:t>
            </a:r>
            <a:r>
              <a:rPr lang="fr-FR" sz="1600" dirty="0" err="1" smtClean="0">
                <a:solidFill>
                  <a:schemeClr val="tx1"/>
                </a:solidFill>
              </a:rPr>
              <a:t>Aristotle’s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example</a:t>
            </a:r>
            <a:r>
              <a:rPr lang="fr-FR" sz="1600" dirty="0" smtClean="0">
                <a:solidFill>
                  <a:schemeClr val="tx1"/>
                </a:solidFill>
              </a:rPr>
              <a:t> of « direct » </a:t>
            </a:r>
            <a:r>
              <a:rPr lang="fr-FR" sz="1600" dirty="0" err="1" smtClean="0">
                <a:solidFill>
                  <a:schemeClr val="tx1"/>
                </a:solidFill>
              </a:rPr>
              <a:t>contrariety</a:t>
            </a:r>
            <a:r>
              <a:rPr lang="fr-FR" sz="1600" dirty="0" smtClean="0">
                <a:solidFill>
                  <a:schemeClr val="tx1"/>
                </a:solidFill>
              </a:rPr>
              <a:t> :  </a:t>
            </a:r>
            <a:r>
              <a:rPr lang="fr-FR" sz="1600" i="1" dirty="0" smtClean="0">
                <a:solidFill>
                  <a:schemeClr val="tx1"/>
                </a:solidFill>
              </a:rPr>
              <a:t>« … the </a:t>
            </a:r>
            <a:r>
              <a:rPr lang="fr-FR" sz="1600" i="1" dirty="0" err="1" smtClean="0">
                <a:solidFill>
                  <a:schemeClr val="tx1"/>
                </a:solidFill>
              </a:rPr>
              <a:t>sequence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 direct in a case </a:t>
            </a:r>
            <a:r>
              <a:rPr lang="fr-FR" sz="1600" i="1" dirty="0" err="1" smtClean="0">
                <a:solidFill>
                  <a:schemeClr val="tx1"/>
                </a:solidFill>
              </a:rPr>
              <a:t>such</a:t>
            </a:r>
            <a:r>
              <a:rPr lang="fr-FR" sz="1600" i="1" dirty="0" smtClean="0">
                <a:solidFill>
                  <a:schemeClr val="tx1"/>
                </a:solidFill>
              </a:rPr>
              <a:t> as </a:t>
            </a:r>
            <a:r>
              <a:rPr lang="fr-FR" sz="1600" i="1" dirty="0" err="1" smtClean="0">
                <a:solidFill>
                  <a:schemeClr val="tx1"/>
                </a:solidFill>
              </a:rPr>
              <a:t>that</a:t>
            </a:r>
            <a:r>
              <a:rPr lang="fr-FR" sz="1600" i="1" dirty="0" smtClean="0">
                <a:solidFill>
                  <a:schemeClr val="tx1"/>
                </a:solidFill>
              </a:rPr>
              <a:t> of courage and </a:t>
            </a:r>
            <a:r>
              <a:rPr lang="fr-FR" sz="1600" i="1" dirty="0" err="1" smtClean="0">
                <a:solidFill>
                  <a:schemeClr val="tx1"/>
                </a:solidFill>
              </a:rPr>
              <a:t>cowardice</a:t>
            </a:r>
            <a:r>
              <a:rPr lang="fr-FR" sz="1600" i="1" dirty="0" smtClean="0">
                <a:solidFill>
                  <a:schemeClr val="tx1"/>
                </a:solidFill>
              </a:rPr>
              <a:t> : for </a:t>
            </a:r>
            <a:r>
              <a:rPr lang="fr-FR" sz="1600" i="1" dirty="0" err="1" smtClean="0">
                <a:solidFill>
                  <a:schemeClr val="tx1"/>
                </a:solidFill>
              </a:rPr>
              <a:t>upon</a:t>
            </a:r>
            <a:r>
              <a:rPr lang="fr-FR" sz="1600" i="1" dirty="0" smtClean="0">
                <a:solidFill>
                  <a:schemeClr val="tx1"/>
                </a:solidFill>
              </a:rPr>
              <a:t> the one of </a:t>
            </a:r>
            <a:r>
              <a:rPr lang="fr-FR" sz="1600" i="1" dirty="0" err="1" smtClean="0">
                <a:solidFill>
                  <a:schemeClr val="tx1"/>
                </a:solidFill>
              </a:rPr>
              <a:t>them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virtue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follows</a:t>
            </a:r>
            <a:r>
              <a:rPr lang="fr-FR" sz="1600" i="1" dirty="0" smtClean="0">
                <a:solidFill>
                  <a:schemeClr val="tx1"/>
                </a:solidFill>
              </a:rPr>
              <a:t>, and vice </a:t>
            </a:r>
            <a:r>
              <a:rPr lang="fr-FR" sz="1600" i="1" dirty="0" err="1" smtClean="0">
                <a:solidFill>
                  <a:schemeClr val="tx1"/>
                </a:solidFill>
              </a:rPr>
              <a:t>upon</a:t>
            </a:r>
            <a:r>
              <a:rPr lang="fr-FR" sz="1600" i="1" dirty="0" smtClean="0">
                <a:solidFill>
                  <a:schemeClr val="tx1"/>
                </a:solidFill>
              </a:rPr>
              <a:t> the </a:t>
            </a:r>
            <a:r>
              <a:rPr lang="fr-FR" sz="1600" i="1" dirty="0" err="1" smtClean="0">
                <a:solidFill>
                  <a:schemeClr val="tx1"/>
                </a:solidFill>
              </a:rPr>
              <a:t>other</a:t>
            </a:r>
            <a:r>
              <a:rPr lang="fr-FR" sz="1600" i="1" dirty="0" smtClean="0">
                <a:solidFill>
                  <a:schemeClr val="tx1"/>
                </a:solidFill>
              </a:rPr>
              <a:t>… </a:t>
            </a:r>
            <a:r>
              <a:rPr lang="fr-FR" sz="1600" dirty="0" smtClean="0">
                <a:solidFill>
                  <a:schemeClr val="tx1"/>
                </a:solidFill>
              </a:rPr>
              <a:t>» 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                       </a:t>
            </a:r>
            <a:r>
              <a:rPr lang="fr-FR" sz="1600" dirty="0" smtClean="0">
                <a:solidFill>
                  <a:schemeClr val="tx1"/>
                </a:solidFill>
              </a:rPr>
              <a:t>Courage                </a:t>
            </a:r>
            <a:r>
              <a:rPr lang="fr-FR" sz="1600" dirty="0" err="1" smtClean="0">
                <a:solidFill>
                  <a:schemeClr val="tx1"/>
                </a:solidFill>
              </a:rPr>
              <a:t>Cowardice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Direct                                                                                    Converse</a:t>
            </a:r>
          </a:p>
          <a:p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i="1" dirty="0">
                <a:solidFill>
                  <a:schemeClr val="tx1"/>
                </a:solidFill>
              </a:rPr>
              <a:t>parallèle</a:t>
            </a:r>
            <a:r>
              <a:rPr lang="fr-FR" sz="1600" dirty="0">
                <a:solidFill>
                  <a:schemeClr val="tx1"/>
                </a:solidFill>
              </a:rPr>
              <a:t>)       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r>
              <a:rPr lang="fr-FR" sz="1600" dirty="0">
                <a:solidFill>
                  <a:schemeClr val="tx1"/>
                </a:solidFill>
              </a:rPr>
              <a:t>V</a:t>
            </a:r>
            <a:r>
              <a:rPr lang="fr-FR" sz="1600" dirty="0" smtClean="0">
                <a:solidFill>
                  <a:schemeClr val="tx1"/>
                </a:solidFill>
              </a:rPr>
              <a:t>irtue                      Vice                                </a:t>
            </a:r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i="1" dirty="0">
                <a:solidFill>
                  <a:schemeClr val="tx1"/>
                </a:solidFill>
              </a:rPr>
              <a:t>croisé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But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« non </a:t>
            </a:r>
            <a:r>
              <a:rPr lang="fr-FR" sz="1600" dirty="0" err="1" smtClean="0">
                <a:solidFill>
                  <a:schemeClr val="tx1"/>
                </a:solidFill>
              </a:rPr>
              <a:t>virtue</a:t>
            </a:r>
            <a:r>
              <a:rPr lang="fr-FR" sz="1600" dirty="0" smtClean="0">
                <a:solidFill>
                  <a:schemeClr val="tx1"/>
                </a:solidFill>
              </a:rPr>
              <a:t> » vice ?  As </a:t>
            </a:r>
            <a:r>
              <a:rPr lang="fr-FR" sz="1600" dirty="0" err="1" smtClean="0">
                <a:solidFill>
                  <a:schemeClr val="tx1"/>
                </a:solidFill>
              </a:rPr>
              <a:t>Aristotle</a:t>
            </a:r>
            <a:r>
              <a:rPr lang="fr-FR" sz="1600" dirty="0" smtClean="0">
                <a:solidFill>
                  <a:schemeClr val="tx1"/>
                </a:solidFill>
              </a:rPr>
              <a:t> stresses </a:t>
            </a:r>
            <a:r>
              <a:rPr lang="fr-FR" sz="1600" dirty="0" err="1" smtClean="0">
                <a:solidFill>
                  <a:schemeClr val="tx1"/>
                </a:solidFill>
              </a:rPr>
              <a:t>it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there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might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</a:t>
            </a:r>
            <a:r>
              <a:rPr lang="fr-FR" sz="1600" dirty="0" smtClean="0">
                <a:solidFill>
                  <a:schemeClr val="tx1"/>
                </a:solidFill>
              </a:rPr>
              <a:t> objections …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SOMETIMES DUCROT IS RIGHT</a:t>
            </a:r>
            <a:endParaRPr lang="fr-FR" altLang="fr-FR" sz="1600" dirty="0">
              <a:solidFill>
                <a:schemeClr val="tx1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 bwMode="auto">
          <a:xfrm>
            <a:off x="1403648" y="1700808"/>
            <a:ext cx="0" cy="7446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cteur droit 9"/>
          <p:cNvCxnSpPr/>
          <p:nvPr/>
        </p:nvCxnSpPr>
        <p:spPr bwMode="auto">
          <a:xfrm>
            <a:off x="1424660" y="2060848"/>
            <a:ext cx="38729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droit 10"/>
          <p:cNvCxnSpPr/>
          <p:nvPr/>
        </p:nvCxnSpPr>
        <p:spPr bwMode="auto">
          <a:xfrm>
            <a:off x="5297596" y="1628800"/>
            <a:ext cx="0" cy="7685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droit 12"/>
          <p:cNvCxnSpPr/>
          <p:nvPr/>
        </p:nvCxnSpPr>
        <p:spPr bwMode="auto">
          <a:xfrm>
            <a:off x="2701651" y="1700808"/>
            <a:ext cx="0" cy="7323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avec flèche 26"/>
          <p:cNvCxnSpPr/>
          <p:nvPr/>
        </p:nvCxnSpPr>
        <p:spPr bwMode="auto">
          <a:xfrm>
            <a:off x="1242725" y="1664804"/>
            <a:ext cx="0" cy="68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avec flèche 28"/>
          <p:cNvCxnSpPr/>
          <p:nvPr/>
        </p:nvCxnSpPr>
        <p:spPr bwMode="auto">
          <a:xfrm flipV="1">
            <a:off x="5449166" y="1628800"/>
            <a:ext cx="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/>
          <p:nvPr/>
        </p:nvCxnSpPr>
        <p:spPr bwMode="auto">
          <a:xfrm>
            <a:off x="1403648" y="4869160"/>
            <a:ext cx="0" cy="7446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19"/>
          <p:cNvCxnSpPr/>
          <p:nvPr/>
        </p:nvCxnSpPr>
        <p:spPr bwMode="auto">
          <a:xfrm>
            <a:off x="2727663" y="4869160"/>
            <a:ext cx="0" cy="7446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20"/>
          <p:cNvCxnSpPr/>
          <p:nvPr/>
        </p:nvCxnSpPr>
        <p:spPr bwMode="auto">
          <a:xfrm>
            <a:off x="1403648" y="5241508"/>
            <a:ext cx="38729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cteur droit 21"/>
          <p:cNvCxnSpPr/>
          <p:nvPr/>
        </p:nvCxnSpPr>
        <p:spPr bwMode="auto">
          <a:xfrm>
            <a:off x="5297596" y="4869160"/>
            <a:ext cx="0" cy="7685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cteur droit avec flèche 22"/>
          <p:cNvCxnSpPr/>
          <p:nvPr/>
        </p:nvCxnSpPr>
        <p:spPr bwMode="auto">
          <a:xfrm flipV="1">
            <a:off x="5464744" y="4869160"/>
            <a:ext cx="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avec flèche 23"/>
          <p:cNvCxnSpPr/>
          <p:nvPr/>
        </p:nvCxnSpPr>
        <p:spPr bwMode="auto">
          <a:xfrm>
            <a:off x="1243616" y="4923166"/>
            <a:ext cx="0" cy="68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73858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88" y="-47599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8716" y="1484784"/>
            <a:ext cx="87977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                               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Ducrot </a:t>
            </a:r>
            <a:r>
              <a:rPr lang="fr-FR" sz="1600" dirty="0" err="1" smtClean="0">
                <a:solidFill>
                  <a:schemeClr val="tx1"/>
                </a:solidFill>
              </a:rPr>
              <a:t>would</a:t>
            </a:r>
            <a:r>
              <a:rPr lang="fr-FR" sz="1600" dirty="0" smtClean="0">
                <a:solidFill>
                  <a:schemeClr val="tx1"/>
                </a:solidFill>
              </a:rPr>
              <a:t> have made a good (but </a:t>
            </a:r>
            <a:r>
              <a:rPr lang="fr-FR" sz="1600" dirty="0" err="1" smtClean="0">
                <a:solidFill>
                  <a:schemeClr val="tx1"/>
                </a:solidFill>
              </a:rPr>
              <a:t>already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well-known</a:t>
            </a:r>
            <a:r>
              <a:rPr lang="fr-FR" sz="1600" dirty="0" smtClean="0">
                <a:solidFill>
                  <a:schemeClr val="tx1"/>
                </a:solidFill>
              </a:rPr>
              <a:t>) point if </a:t>
            </a:r>
            <a:r>
              <a:rPr lang="fr-FR" sz="1600" dirty="0" err="1" smtClean="0">
                <a:solidFill>
                  <a:schemeClr val="tx1"/>
                </a:solidFill>
              </a:rPr>
              <a:t>he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had</a:t>
            </a:r>
            <a:r>
              <a:rPr lang="fr-FR" sz="1600" dirty="0" smtClean="0">
                <a:solidFill>
                  <a:schemeClr val="tx1"/>
                </a:solidFill>
              </a:rPr>
              <a:t> mixed </a:t>
            </a:r>
            <a:r>
              <a:rPr lang="fr-FR" sz="1600" dirty="0" err="1" smtClean="0">
                <a:solidFill>
                  <a:schemeClr val="tx1"/>
                </a:solidFill>
              </a:rPr>
              <a:t>two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things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he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wrote</a:t>
            </a:r>
            <a:r>
              <a:rPr lang="fr-FR" sz="1600" dirty="0" smtClean="0">
                <a:solidFill>
                  <a:schemeClr val="tx1"/>
                </a:solidFill>
              </a:rPr>
              <a:t> and </a:t>
            </a:r>
            <a:r>
              <a:rPr lang="fr-FR" sz="1600" dirty="0" err="1" smtClean="0">
                <a:solidFill>
                  <a:schemeClr val="tx1"/>
                </a:solidFill>
              </a:rPr>
              <a:t>taken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into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account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my</a:t>
            </a:r>
            <a:r>
              <a:rPr lang="fr-FR" sz="1600" dirty="0" smtClean="0">
                <a:solidFill>
                  <a:schemeClr val="tx1"/>
                </a:solidFill>
              </a:rPr>
              <a:t> addition :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</a:t>
            </a:r>
            <a:r>
              <a:rPr lang="fr-FR" sz="1600" i="1" dirty="0">
                <a:solidFill>
                  <a:schemeClr val="tx1"/>
                </a:solidFill>
              </a:rPr>
              <a:t>« </a:t>
            </a:r>
            <a:r>
              <a:rPr lang="fr-FR" sz="1600" i="1" dirty="0" err="1">
                <a:solidFill>
                  <a:schemeClr val="tx1"/>
                </a:solidFill>
              </a:rPr>
              <a:t>We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take</a:t>
            </a:r>
            <a:r>
              <a:rPr lang="fr-FR" sz="1600" i="1" dirty="0">
                <a:solidFill>
                  <a:schemeClr val="tx1"/>
                </a:solidFill>
              </a:rPr>
              <a:t> as </a:t>
            </a:r>
            <a:r>
              <a:rPr lang="fr-FR" sz="1600" i="1" strike="dblStrike" dirty="0">
                <a:solidFill>
                  <a:schemeClr val="tx1"/>
                </a:solidFill>
              </a:rPr>
              <a:t>an </a:t>
            </a:r>
            <a:r>
              <a:rPr lang="en-US" sz="1600" i="1" strike="dblStrike" dirty="0">
                <a:solidFill>
                  <a:schemeClr val="tx1"/>
                </a:solidFill>
              </a:rPr>
              <a:t>empirical law</a:t>
            </a:r>
            <a:r>
              <a:rPr lang="en-US" sz="1600" i="1" dirty="0">
                <a:solidFill>
                  <a:schemeClr val="tx1"/>
                </a:solidFill>
              </a:rPr>
              <a:t> … </a:t>
            </a:r>
            <a:r>
              <a:rPr lang="fr-FR" sz="1600" i="1" dirty="0">
                <a:solidFill>
                  <a:schemeClr val="tx1"/>
                </a:solidFill>
              </a:rPr>
              <a:t>… </a:t>
            </a:r>
            <a:r>
              <a:rPr lang="fr-FR" sz="1600" dirty="0">
                <a:solidFill>
                  <a:schemeClr val="tx1"/>
                </a:solidFill>
              </a:rPr>
              <a:t>a quasi-</a:t>
            </a:r>
            <a:r>
              <a:rPr lang="fr-FR" sz="1600" dirty="0" err="1">
                <a:solidFill>
                  <a:schemeClr val="tx1"/>
                </a:solidFill>
              </a:rPr>
              <a:t>regularity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suggested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by the observation of </a:t>
            </a:r>
            <a:r>
              <a:rPr lang="fr-FR" sz="1600" dirty="0" err="1">
                <a:solidFill>
                  <a:schemeClr val="tx1"/>
                </a:solidFill>
              </a:rPr>
              <a:t>utterances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</a:rPr>
              <a:t>…. </a:t>
            </a:r>
            <a:r>
              <a:rPr lang="en-US" sz="1600" i="1" dirty="0">
                <a:solidFill>
                  <a:schemeClr val="tx1"/>
                </a:solidFill>
              </a:rPr>
              <a:t>that if a statement p is used by a speaker to support a certain conclusion, its negation (written – p) will </a:t>
            </a:r>
            <a:r>
              <a:rPr lang="en-US" sz="1600" i="1" dirty="0" smtClean="0">
                <a:solidFill>
                  <a:schemeClr val="tx1"/>
                </a:solidFill>
              </a:rPr>
              <a:t>OFTEN be </a:t>
            </a:r>
            <a:r>
              <a:rPr lang="en-US" sz="1600" i="1" dirty="0">
                <a:solidFill>
                  <a:schemeClr val="tx1"/>
                </a:solidFill>
              </a:rPr>
              <a:t>considered by the same speaker </a:t>
            </a:r>
            <a:r>
              <a:rPr lang="en-US" sz="1600" i="1" dirty="0" smtClean="0">
                <a:solidFill>
                  <a:schemeClr val="tx1"/>
                </a:solidFill>
              </a:rPr>
              <a:t>as an </a:t>
            </a:r>
            <a:r>
              <a:rPr lang="en-US" sz="1600" i="1" dirty="0">
                <a:solidFill>
                  <a:schemeClr val="tx1"/>
                </a:solidFill>
              </a:rPr>
              <a:t>argument for the opposite </a:t>
            </a:r>
            <a:r>
              <a:rPr lang="en-US" sz="1600" i="1" dirty="0" smtClean="0">
                <a:solidFill>
                  <a:schemeClr val="tx1"/>
                </a:solidFill>
              </a:rPr>
              <a:t>conclusion”</a:t>
            </a:r>
          </a:p>
          <a:p>
            <a:endParaRPr lang="en-US" sz="1600" i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And doing that, I (kindly) accuse him of committing the fallacy of hasty generalization, by calling a law what is, up to now, at most a quasi-regularity.</a:t>
            </a:r>
          </a:p>
          <a:p>
            <a:endParaRPr lang="en-US" sz="1600" i="1" dirty="0" smtClean="0">
              <a:solidFill>
                <a:schemeClr val="tx1"/>
              </a:solidFill>
            </a:endParaRPr>
          </a:p>
          <a:p>
            <a:endParaRPr lang="en-US" sz="1600" i="1" dirty="0">
              <a:solidFill>
                <a:schemeClr val="tx1"/>
              </a:solidFill>
            </a:endParaRPr>
          </a:p>
          <a:p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2195736" y="156033"/>
            <a:ext cx="72053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             </a:t>
            </a:r>
          </a:p>
          <a:p>
            <a:pPr>
              <a:buClrTx/>
            </a:pPr>
            <a:r>
              <a:rPr lang="fr-FR" altLang="fr-FR" sz="1600" dirty="0">
                <a:solidFill>
                  <a:schemeClr val="tx1"/>
                </a:solidFill>
              </a:rPr>
              <a:t> </a:t>
            </a:r>
            <a:r>
              <a:rPr lang="fr-FR" altLang="fr-FR" sz="16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fr-FR" altLang="fr-FR" dirty="0" smtClean="0">
                <a:solidFill>
                  <a:schemeClr val="tx1"/>
                </a:solidFill>
              </a:rPr>
              <a:t>CONCLUSION</a:t>
            </a: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74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4" y="1111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467544" y="2522446"/>
            <a:ext cx="7772400" cy="70563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b="1" kern="0" dirty="0" smtClean="0"/>
              <a:t>     </a:t>
            </a:r>
            <a:r>
              <a:rPr lang="fr-FR" altLang="fr-FR" sz="2400" b="1" kern="0" dirty="0" err="1" smtClean="0"/>
              <a:t>Thank</a:t>
            </a:r>
            <a:r>
              <a:rPr lang="fr-FR" altLang="fr-FR" sz="2400" b="1" kern="0" dirty="0" smtClean="0"/>
              <a:t> </a:t>
            </a:r>
            <a:r>
              <a:rPr lang="fr-FR" altLang="fr-FR" sz="2400" b="1" kern="0" dirty="0" err="1" smtClean="0"/>
              <a:t>you</a:t>
            </a:r>
            <a:r>
              <a:rPr lang="fr-FR" altLang="fr-FR" sz="2400" b="1" kern="0" dirty="0" smtClean="0"/>
              <a:t> for </a:t>
            </a:r>
            <a:r>
              <a:rPr lang="fr-FR" altLang="fr-FR" sz="2400" b="1" kern="0" dirty="0" err="1" smtClean="0"/>
              <a:t>your</a:t>
            </a:r>
            <a:r>
              <a:rPr lang="fr-FR" altLang="fr-FR" sz="2400" b="1" kern="0" dirty="0" smtClean="0"/>
              <a:t> attention !</a:t>
            </a:r>
            <a:endParaRPr lang="fr-FR" altLang="fr-FR" sz="2400" b="1" kern="0" dirty="0"/>
          </a:p>
        </p:txBody>
      </p:sp>
    </p:spTree>
    <p:extLst>
      <p:ext uri="{BB962C8B-B14F-4D97-AF65-F5344CB8AC3E}">
        <p14:creationId xmlns:p14="http://schemas.microsoft.com/office/powerpoint/2010/main" val="3791338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" y="0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4078" y="434115"/>
            <a:ext cx="6844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DUCROT’S  PROGRAM OF AN  « INTEGRATED RHETORIC » 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3698" y="1412776"/>
            <a:ext cx="887882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</a:t>
            </a:r>
            <a:r>
              <a:rPr lang="fr-FR" sz="1600" dirty="0" smtClean="0">
                <a:solidFill>
                  <a:schemeClr val="tx1"/>
                </a:solidFill>
              </a:rPr>
              <a:t>«</a:t>
            </a:r>
            <a:r>
              <a:rPr lang="en-US" sz="1600" dirty="0" smtClean="0">
                <a:solidFill>
                  <a:schemeClr val="tx1"/>
                </a:solidFill>
              </a:rPr>
              <a:t> … </a:t>
            </a:r>
            <a:r>
              <a:rPr lang="en-US" sz="1600" dirty="0">
                <a:solidFill>
                  <a:schemeClr val="tx1"/>
                </a:solidFill>
              </a:rPr>
              <a:t>the question is whether the starting point of the description of </a:t>
            </a:r>
            <a:r>
              <a:rPr lang="en-US" sz="1600" dirty="0" smtClean="0">
                <a:solidFill>
                  <a:schemeClr val="tx1"/>
                </a:solidFill>
              </a:rPr>
              <a:t>statements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in natural language should </a:t>
            </a:r>
            <a:r>
              <a:rPr lang="en-US" sz="1600" dirty="0">
                <a:solidFill>
                  <a:schemeClr val="tx1"/>
                </a:solidFill>
              </a:rPr>
              <a:t>be to determine their truth </a:t>
            </a:r>
            <a:r>
              <a:rPr lang="en-US" sz="1600" dirty="0" smtClean="0">
                <a:solidFill>
                  <a:schemeClr val="tx1"/>
                </a:solidFill>
              </a:rPr>
              <a:t>values…. </a:t>
            </a:r>
            <a:r>
              <a:rPr lang="fr-FR" sz="1600" dirty="0">
                <a:solidFill>
                  <a:schemeClr val="tx1"/>
                </a:solidFill>
              </a:rPr>
              <a:t>»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 </a:t>
            </a:r>
            <a:r>
              <a:rPr lang="fr-FR" sz="1600" b="1" i="1" dirty="0" err="1" smtClean="0">
                <a:solidFill>
                  <a:schemeClr val="tx1"/>
                </a:solidFill>
              </a:rPr>
              <a:t>Theses</a:t>
            </a:r>
            <a:endParaRPr lang="fr-FR" sz="1600" b="1" i="1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« </a:t>
            </a:r>
            <a:r>
              <a:rPr lang="en-US" sz="1600" dirty="0" smtClean="0">
                <a:solidFill>
                  <a:schemeClr val="tx1"/>
                </a:solidFill>
              </a:rPr>
              <a:t>…  </a:t>
            </a:r>
            <a:r>
              <a:rPr lang="en-US" sz="1600" dirty="0">
                <a:solidFill>
                  <a:schemeClr val="tx1"/>
                </a:solidFill>
              </a:rPr>
              <a:t>one of our basic postulates is that to </a:t>
            </a:r>
            <a:r>
              <a:rPr lang="en-US" sz="1600" dirty="0" smtClean="0">
                <a:solidFill>
                  <a:schemeClr val="tx1"/>
                </a:solidFill>
              </a:rPr>
              <a:t>semantically </a:t>
            </a:r>
            <a:r>
              <a:rPr lang="en-US" sz="1600" dirty="0">
                <a:solidFill>
                  <a:schemeClr val="tx1"/>
                </a:solidFill>
              </a:rPr>
              <a:t>describe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infinity of the </a:t>
            </a:r>
            <a:r>
              <a:rPr lang="en-US" sz="1600" dirty="0" smtClean="0">
                <a:solidFill>
                  <a:schemeClr val="tx1"/>
                </a:solidFill>
              </a:rPr>
              <a:t>[possible]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utterances, it </a:t>
            </a:r>
            <a:r>
              <a:rPr lang="en-US" sz="1600" dirty="0">
                <a:solidFill>
                  <a:schemeClr val="tx1"/>
                </a:solidFill>
              </a:rPr>
              <a:t>is possible to use the preliminary description of </a:t>
            </a:r>
            <a:r>
              <a:rPr lang="en-US" sz="1600" u="sng" dirty="0">
                <a:solidFill>
                  <a:schemeClr val="tx1"/>
                </a:solidFill>
              </a:rPr>
              <a:t>a more </a:t>
            </a:r>
            <a:r>
              <a:rPr lang="en-US" sz="1600" u="sng" dirty="0" smtClean="0">
                <a:solidFill>
                  <a:schemeClr val="tx1"/>
                </a:solidFill>
              </a:rPr>
              <a:t>abstract system</a:t>
            </a:r>
            <a:r>
              <a:rPr lang="en-US" sz="1600" dirty="0" smtClean="0">
                <a:solidFill>
                  <a:schemeClr val="tx1"/>
                </a:solidFill>
              </a:rPr>
              <a:t>, the system of sentences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phrases</a:t>
            </a:r>
            <a:r>
              <a:rPr lang="en-US" sz="1600" dirty="0">
                <a:solidFill>
                  <a:schemeClr val="tx1"/>
                </a:solidFill>
              </a:rPr>
              <a:t>) (a term we now prefer to “utterance</a:t>
            </a:r>
            <a:r>
              <a:rPr lang="en-US" sz="1600" dirty="0" smtClean="0">
                <a:solidFill>
                  <a:schemeClr val="tx1"/>
                </a:solidFill>
              </a:rPr>
              <a:t>”…) </a:t>
            </a:r>
            <a:r>
              <a:rPr lang="fr-FR" sz="1600" dirty="0">
                <a:solidFill>
                  <a:schemeClr val="tx1"/>
                </a:solidFill>
              </a:rPr>
              <a:t>»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                     “</a:t>
            </a:r>
            <a:r>
              <a:rPr lang="en-US" sz="1400" dirty="0" smtClean="0">
                <a:solidFill>
                  <a:schemeClr val="tx1"/>
                </a:solidFill>
              </a:rPr>
              <a:t>Echelles </a:t>
            </a:r>
            <a:r>
              <a:rPr lang="en-US" sz="1400" dirty="0" err="1" smtClean="0">
                <a:solidFill>
                  <a:schemeClr val="tx1"/>
                </a:solidFill>
              </a:rPr>
              <a:t>argumentatives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échelles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implicatives</a:t>
            </a:r>
            <a:r>
              <a:rPr lang="en-US" sz="1400" dirty="0" smtClean="0">
                <a:solidFill>
                  <a:schemeClr val="tx1"/>
                </a:solidFill>
              </a:rPr>
              <a:t>, et </a:t>
            </a:r>
            <a:r>
              <a:rPr lang="en-US" sz="1400" dirty="0" err="1" smtClean="0">
                <a:solidFill>
                  <a:schemeClr val="tx1"/>
                </a:solidFill>
              </a:rPr>
              <a:t>lois</a:t>
            </a:r>
            <a:r>
              <a:rPr lang="en-US" sz="1400" dirty="0" smtClean="0">
                <a:solidFill>
                  <a:schemeClr val="tx1"/>
                </a:solidFill>
              </a:rPr>
              <a:t> du </a:t>
            </a:r>
            <a:r>
              <a:rPr lang="en-US" sz="1400" dirty="0" err="1" smtClean="0">
                <a:solidFill>
                  <a:schemeClr val="tx1"/>
                </a:solidFill>
              </a:rPr>
              <a:t>discours</a:t>
            </a:r>
            <a:r>
              <a:rPr lang="en-US" sz="1400" dirty="0" smtClean="0">
                <a:solidFill>
                  <a:schemeClr val="tx1"/>
                </a:solidFill>
              </a:rPr>
              <a:t>” in AL (chap 3)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« …the </a:t>
            </a:r>
            <a:r>
              <a:rPr lang="fr-FR" sz="1600" dirty="0" err="1">
                <a:solidFill>
                  <a:schemeClr val="tx1"/>
                </a:solidFill>
              </a:rPr>
              <a:t>leading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idea</a:t>
            </a:r>
            <a:r>
              <a:rPr lang="fr-FR" sz="1600" dirty="0">
                <a:solidFill>
                  <a:schemeClr val="tx1"/>
                </a:solidFill>
              </a:rPr>
              <a:t> of the [</a:t>
            </a:r>
            <a:r>
              <a:rPr lang="fr-FR" sz="1600" dirty="0" err="1">
                <a:solidFill>
                  <a:schemeClr val="tx1"/>
                </a:solidFill>
              </a:rPr>
              <a:t>my</a:t>
            </a:r>
            <a:r>
              <a:rPr lang="fr-FR" sz="1600" dirty="0">
                <a:solidFill>
                  <a:schemeClr val="tx1"/>
                </a:solidFill>
              </a:rPr>
              <a:t>] </a:t>
            </a:r>
            <a:r>
              <a:rPr lang="fr-FR" sz="1600" dirty="0" err="1">
                <a:solidFill>
                  <a:schemeClr val="tx1"/>
                </a:solidFill>
              </a:rPr>
              <a:t>theory</a:t>
            </a:r>
            <a:r>
              <a:rPr lang="fr-FR" sz="1600" dirty="0">
                <a:solidFill>
                  <a:schemeClr val="tx1"/>
                </a:solidFill>
              </a:rPr>
              <a:t> of argumentation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that</a:t>
            </a:r>
            <a:r>
              <a:rPr lang="fr-FR" sz="1600" dirty="0">
                <a:solidFill>
                  <a:schemeClr val="tx1"/>
                </a:solidFill>
              </a:rPr>
              <a:t> the </a:t>
            </a:r>
            <a:r>
              <a:rPr lang="fr-FR" sz="1600" dirty="0" err="1">
                <a:solidFill>
                  <a:schemeClr val="tx1"/>
                </a:solidFill>
              </a:rPr>
              <a:t>sense</a:t>
            </a:r>
            <a:r>
              <a:rPr lang="fr-FR" sz="1600" dirty="0">
                <a:solidFill>
                  <a:schemeClr val="tx1"/>
                </a:solidFill>
              </a:rPr>
              <a:t> of </a:t>
            </a:r>
            <a:r>
              <a:rPr lang="fr-FR" sz="1600" dirty="0" smtClean="0">
                <a:solidFill>
                  <a:schemeClr val="tx1"/>
                </a:solidFill>
              </a:rPr>
              <a:t>a sentence </a:t>
            </a:r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i="1" dirty="0">
                <a:solidFill>
                  <a:schemeClr val="tx1"/>
                </a:solidFill>
              </a:rPr>
              <a:t>énoncé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r>
              <a:rPr lang="fr-FR" sz="1600" dirty="0" err="1" smtClean="0">
                <a:solidFill>
                  <a:schemeClr val="tx1"/>
                </a:solidFill>
              </a:rPr>
              <a:t>contains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an allusion to </a:t>
            </a:r>
            <a:r>
              <a:rPr lang="fr-FR" sz="1600" dirty="0" err="1">
                <a:solidFill>
                  <a:schemeClr val="tx1"/>
                </a:solidFill>
              </a:rPr>
              <a:t>its</a:t>
            </a:r>
            <a:r>
              <a:rPr lang="fr-FR" sz="1600" dirty="0">
                <a:solidFill>
                  <a:schemeClr val="tx1"/>
                </a:solidFill>
              </a:rPr>
              <a:t> possible continuation » (EA, p 11)      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« …all the sentences (</a:t>
            </a:r>
            <a:r>
              <a:rPr lang="fr-FR" sz="1600" i="1" dirty="0" smtClean="0">
                <a:solidFill>
                  <a:schemeClr val="tx1"/>
                </a:solidFill>
              </a:rPr>
              <a:t>énoncé</a:t>
            </a:r>
            <a:r>
              <a:rPr lang="fr-FR" sz="1600" dirty="0" smtClean="0">
                <a:solidFill>
                  <a:schemeClr val="tx1"/>
                </a:solidFill>
              </a:rPr>
              <a:t>) of a </a:t>
            </a:r>
            <a:r>
              <a:rPr lang="fr-FR" sz="1600" dirty="0" err="1" smtClean="0">
                <a:solidFill>
                  <a:schemeClr val="tx1"/>
                </a:solidFill>
              </a:rPr>
              <a:t>language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get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their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meaning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from</a:t>
            </a:r>
            <a:r>
              <a:rPr lang="fr-FR" sz="1600" dirty="0" smtClean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fact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they</a:t>
            </a:r>
            <a:r>
              <a:rPr lang="fr-FR" sz="1600" dirty="0" smtClean="0">
                <a:solidFill>
                  <a:schemeClr val="tx1"/>
                </a:solidFill>
              </a:rPr>
              <a:t> are </a:t>
            </a:r>
            <a:r>
              <a:rPr lang="fr-FR" sz="1600" dirty="0" err="1" smtClean="0">
                <a:solidFill>
                  <a:schemeClr val="tx1"/>
                </a:solidFill>
              </a:rPr>
              <a:t>given</a:t>
            </a:r>
            <a:r>
              <a:rPr lang="fr-FR" sz="1600" dirty="0" smtClean="0">
                <a:solidFill>
                  <a:schemeClr val="tx1"/>
                </a:solidFill>
              </a:rPr>
              <a:t> to lead to a </a:t>
            </a:r>
            <a:r>
              <a:rPr lang="fr-FR" sz="1600" dirty="0" err="1" smtClean="0">
                <a:solidFill>
                  <a:schemeClr val="tx1"/>
                </a:solidFill>
              </a:rPr>
              <a:t>specific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kind</a:t>
            </a:r>
            <a:r>
              <a:rPr lang="fr-FR" sz="1600" dirty="0" smtClean="0">
                <a:solidFill>
                  <a:schemeClr val="tx1"/>
                </a:solidFill>
              </a:rPr>
              <a:t> of conclusion »  (EA, p 11-12)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A new (</a:t>
            </a:r>
            <a:r>
              <a:rPr lang="fr-FR" sz="1600" dirty="0" err="1" smtClean="0">
                <a:solidFill>
                  <a:schemeClr val="tx1"/>
                </a:solidFill>
              </a:rPr>
              <a:t>linguistic</a:t>
            </a:r>
            <a:r>
              <a:rPr lang="fr-FR" sz="1600" dirty="0" smtClean="0">
                <a:solidFill>
                  <a:schemeClr val="tx1"/>
                </a:solidFill>
              </a:rPr>
              <a:t>) version of the </a:t>
            </a:r>
            <a:r>
              <a:rPr lang="fr-FR" sz="1600" dirty="0" err="1" smtClean="0">
                <a:solidFill>
                  <a:schemeClr val="tx1"/>
                </a:solidFill>
              </a:rPr>
              <a:t>Kantian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analytic</a:t>
            </a:r>
            <a:r>
              <a:rPr lang="fr-FR" sz="1600" dirty="0" smtClean="0">
                <a:solidFill>
                  <a:schemeClr val="tx1"/>
                </a:solidFill>
              </a:rPr>
              <a:t> / </a:t>
            </a:r>
            <a:r>
              <a:rPr lang="fr-FR" sz="1600" dirty="0" err="1" smtClean="0">
                <a:solidFill>
                  <a:schemeClr val="tx1"/>
                </a:solidFill>
              </a:rPr>
              <a:t>synthetic</a:t>
            </a:r>
            <a:r>
              <a:rPr lang="fr-FR" sz="1600" dirty="0" smtClean="0">
                <a:solidFill>
                  <a:schemeClr val="tx1"/>
                </a:solidFill>
              </a:rPr>
              <a:t> distinction ?                   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96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7017" y="548680"/>
            <a:ext cx="669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    DUCROT’S  METHOD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2" y="1376302"/>
            <a:ext cx="90062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err="1" smtClean="0">
                <a:solidFill>
                  <a:schemeClr val="tx1"/>
                </a:solidFill>
              </a:rPr>
              <a:t>Ducrot’s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most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typical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method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plausibility</a:t>
            </a:r>
            <a:r>
              <a:rPr lang="fr-FR" sz="1600" dirty="0">
                <a:solidFill>
                  <a:schemeClr val="tx1"/>
                </a:solidFill>
              </a:rPr>
              <a:t>, or </a:t>
            </a:r>
            <a:r>
              <a:rPr lang="fr-FR" sz="1600" dirty="0" err="1" smtClean="0">
                <a:solidFill>
                  <a:schemeClr val="tx1"/>
                </a:solidFill>
              </a:rPr>
              <a:t>implausibility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>
                <a:solidFill>
                  <a:schemeClr val="tx1"/>
                </a:solidFill>
              </a:rPr>
              <a:t>of </a:t>
            </a:r>
            <a:r>
              <a:rPr lang="fr-FR" sz="1600" dirty="0" err="1">
                <a:solidFill>
                  <a:schemeClr val="tx1"/>
                </a:solidFill>
              </a:rPr>
              <a:t>some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linguistic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sequences</a:t>
            </a:r>
            <a:r>
              <a:rPr lang="fr-FR" sz="1600" dirty="0">
                <a:solidFill>
                  <a:schemeClr val="tx1"/>
                </a:solidFill>
              </a:rPr>
              <a:t>.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b="1" i="1" dirty="0" err="1" smtClean="0">
                <a:solidFill>
                  <a:schemeClr val="tx1"/>
                </a:solidFill>
              </a:rPr>
              <a:t>Problem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(</a:t>
            </a:r>
            <a:r>
              <a:rPr lang="fr-FR" sz="1400" dirty="0" err="1">
                <a:solidFill>
                  <a:schemeClr val="tx1"/>
                </a:solidFill>
              </a:rPr>
              <a:t>See</a:t>
            </a:r>
            <a:r>
              <a:rPr lang="fr-FR" sz="1400" dirty="0">
                <a:solidFill>
                  <a:schemeClr val="tx1"/>
                </a:solidFill>
              </a:rPr>
              <a:t> « Argumentation et raisonnement » in EA)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err="1">
                <a:solidFill>
                  <a:schemeClr val="tx1"/>
                </a:solidFill>
              </a:rPr>
              <a:t>W</a:t>
            </a:r>
            <a:r>
              <a:rPr lang="fr-FR" sz="1600" dirty="0" err="1" smtClean="0">
                <a:solidFill>
                  <a:schemeClr val="tx1"/>
                </a:solidFill>
              </a:rPr>
              <a:t>ho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the </a:t>
            </a:r>
            <a:r>
              <a:rPr lang="fr-FR" sz="1600" dirty="0" err="1" smtClean="0">
                <a:solidFill>
                  <a:schemeClr val="tx1"/>
                </a:solidFill>
              </a:rPr>
              <a:t>most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reliable</a:t>
            </a:r>
            <a:r>
              <a:rPr lang="fr-FR" sz="1600" dirty="0" smtClean="0">
                <a:solidFill>
                  <a:schemeClr val="tx1"/>
                </a:solidFill>
              </a:rPr>
              <a:t> of X and Y to help </a:t>
            </a:r>
            <a:r>
              <a:rPr lang="fr-FR" sz="1600" dirty="0" err="1" smtClean="0">
                <a:solidFill>
                  <a:schemeClr val="tx1"/>
                </a:solidFill>
              </a:rPr>
              <a:t>you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making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clear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some</a:t>
            </a:r>
            <a:r>
              <a:rPr lang="fr-FR" sz="1600" dirty="0" smtClean="0">
                <a:solidFill>
                  <a:schemeClr val="tx1"/>
                </a:solidFill>
              </a:rPr>
              <a:t> points about </a:t>
            </a:r>
            <a:r>
              <a:rPr lang="fr-FR" sz="1600" i="1" dirty="0" smtClean="0">
                <a:solidFill>
                  <a:schemeClr val="tx1"/>
                </a:solidFill>
              </a:rPr>
              <a:t>La Comédie humaine</a:t>
            </a:r>
            <a:r>
              <a:rPr lang="fr-FR" sz="1600" dirty="0" smtClean="0">
                <a:solidFill>
                  <a:schemeClr val="tx1"/>
                </a:solidFill>
              </a:rPr>
              <a:t> (a </a:t>
            </a:r>
            <a:r>
              <a:rPr lang="fr-FR" sz="1600" dirty="0" err="1" smtClean="0">
                <a:solidFill>
                  <a:schemeClr val="tx1"/>
                </a:solidFill>
              </a:rPr>
              <a:t>huge</a:t>
            </a:r>
            <a:r>
              <a:rPr lang="fr-FR" sz="1600" dirty="0" smtClean="0">
                <a:solidFill>
                  <a:schemeClr val="tx1"/>
                </a:solidFill>
              </a:rPr>
              <a:t> set of </a:t>
            </a:r>
            <a:r>
              <a:rPr lang="fr-FR" sz="1600" dirty="0" err="1" smtClean="0">
                <a:solidFill>
                  <a:schemeClr val="tx1"/>
                </a:solidFill>
              </a:rPr>
              <a:t>Balzac’s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novels</a:t>
            </a:r>
            <a:r>
              <a:rPr lang="fr-FR" sz="1600" dirty="0" smtClean="0">
                <a:solidFill>
                  <a:schemeClr val="tx1"/>
                </a:solidFill>
              </a:rPr>
              <a:t>) ? …. </a:t>
            </a:r>
            <a:r>
              <a:rPr lang="fr-FR" sz="1600" dirty="0" err="1" smtClean="0">
                <a:solidFill>
                  <a:schemeClr val="tx1"/>
                </a:solidFill>
              </a:rPr>
              <a:t>knowing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that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		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(1) X </a:t>
            </a:r>
            <a:r>
              <a:rPr lang="fr-FR" sz="1600" dirty="0" err="1" smtClean="0">
                <a:solidFill>
                  <a:schemeClr val="tx1"/>
                </a:solidFill>
              </a:rPr>
              <a:t>hasn’t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read</a:t>
            </a:r>
            <a:r>
              <a:rPr lang="fr-FR" sz="1600" dirty="0" smtClean="0">
                <a:solidFill>
                  <a:schemeClr val="tx1"/>
                </a:solidFill>
              </a:rPr>
              <a:t> all of </a:t>
            </a:r>
            <a:r>
              <a:rPr lang="fr-FR" sz="1600" dirty="0" err="1" smtClean="0">
                <a:solidFill>
                  <a:schemeClr val="tx1"/>
                </a:solidFill>
              </a:rPr>
              <a:t>Balzac’s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novels</a:t>
            </a:r>
            <a:r>
              <a:rPr lang="fr-FR" sz="1600" dirty="0" smtClean="0">
                <a:solidFill>
                  <a:schemeClr val="tx1"/>
                </a:solidFill>
              </a:rPr>
              <a:t>.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     (2) Y has </a:t>
            </a:r>
            <a:r>
              <a:rPr lang="fr-FR" sz="1600" dirty="0" err="1" smtClean="0">
                <a:solidFill>
                  <a:schemeClr val="tx1"/>
                </a:solidFill>
              </a:rPr>
              <a:t>read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some</a:t>
            </a:r>
            <a:r>
              <a:rPr lang="fr-FR" sz="1600" dirty="0" smtClean="0">
                <a:solidFill>
                  <a:schemeClr val="tx1"/>
                </a:solidFill>
              </a:rPr>
              <a:t> of </a:t>
            </a:r>
            <a:r>
              <a:rPr lang="fr-FR" sz="1600" dirty="0" err="1" smtClean="0">
                <a:solidFill>
                  <a:schemeClr val="tx1"/>
                </a:solidFill>
              </a:rPr>
              <a:t>Balzac’s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novels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10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7017" y="548680"/>
            <a:ext cx="669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    DUCROT’S  METHOD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2" y="1376302"/>
            <a:ext cx="8883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400" i="1" dirty="0" err="1">
                <a:solidFill>
                  <a:schemeClr val="tx1"/>
                </a:solidFill>
              </a:rPr>
              <a:t>Who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is</a:t>
            </a:r>
            <a:r>
              <a:rPr lang="fr-FR" sz="1400" i="1" dirty="0">
                <a:solidFill>
                  <a:schemeClr val="tx1"/>
                </a:solidFill>
              </a:rPr>
              <a:t> the </a:t>
            </a:r>
            <a:r>
              <a:rPr lang="fr-FR" sz="1400" i="1" dirty="0" err="1">
                <a:solidFill>
                  <a:schemeClr val="tx1"/>
                </a:solidFill>
              </a:rPr>
              <a:t>most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reliable</a:t>
            </a:r>
            <a:r>
              <a:rPr lang="fr-FR" sz="1400" i="1" dirty="0">
                <a:solidFill>
                  <a:schemeClr val="tx1"/>
                </a:solidFill>
              </a:rPr>
              <a:t> of X and Y to help </a:t>
            </a:r>
            <a:r>
              <a:rPr lang="fr-FR" sz="1400" i="1" dirty="0" err="1">
                <a:solidFill>
                  <a:schemeClr val="tx1"/>
                </a:solidFill>
              </a:rPr>
              <a:t>you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making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clear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some</a:t>
            </a:r>
            <a:r>
              <a:rPr lang="fr-FR" sz="1400" i="1" dirty="0">
                <a:solidFill>
                  <a:schemeClr val="tx1"/>
                </a:solidFill>
              </a:rPr>
              <a:t> points </a:t>
            </a:r>
            <a:r>
              <a:rPr lang="fr-FR" sz="1400" i="1" dirty="0" smtClean="0">
                <a:solidFill>
                  <a:schemeClr val="tx1"/>
                </a:solidFill>
              </a:rPr>
              <a:t>on La </a:t>
            </a:r>
            <a:r>
              <a:rPr lang="fr-FR" sz="1400" i="1" dirty="0">
                <a:solidFill>
                  <a:schemeClr val="tx1"/>
                </a:solidFill>
              </a:rPr>
              <a:t>Comédie humaine (a </a:t>
            </a:r>
            <a:r>
              <a:rPr lang="fr-FR" sz="1400" i="1" dirty="0" err="1">
                <a:solidFill>
                  <a:schemeClr val="tx1"/>
                </a:solidFill>
              </a:rPr>
              <a:t>huge</a:t>
            </a:r>
            <a:r>
              <a:rPr lang="fr-FR" sz="1400" i="1" dirty="0">
                <a:solidFill>
                  <a:schemeClr val="tx1"/>
                </a:solidFill>
              </a:rPr>
              <a:t> set of </a:t>
            </a:r>
            <a:r>
              <a:rPr lang="fr-FR" sz="1400" i="1" dirty="0" err="1">
                <a:solidFill>
                  <a:schemeClr val="tx1"/>
                </a:solidFill>
              </a:rPr>
              <a:t>Balzac’s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novels</a:t>
            </a:r>
            <a:r>
              <a:rPr lang="fr-FR" sz="1400" i="1" dirty="0">
                <a:solidFill>
                  <a:schemeClr val="tx1"/>
                </a:solidFill>
              </a:rPr>
              <a:t>) ? …. </a:t>
            </a:r>
            <a:r>
              <a:rPr lang="fr-FR" sz="1400" i="1" dirty="0" err="1">
                <a:solidFill>
                  <a:schemeClr val="tx1"/>
                </a:solidFill>
              </a:rPr>
              <a:t>knowing</a:t>
            </a:r>
            <a:r>
              <a:rPr lang="fr-FR" sz="1400" i="1" dirty="0">
                <a:solidFill>
                  <a:schemeClr val="tx1"/>
                </a:solidFill>
              </a:rPr>
              <a:t> </a:t>
            </a:r>
            <a:r>
              <a:rPr lang="fr-FR" sz="1400" i="1" dirty="0" err="1">
                <a:solidFill>
                  <a:schemeClr val="tx1"/>
                </a:solidFill>
              </a:rPr>
              <a:t>that</a:t>
            </a:r>
            <a:r>
              <a:rPr lang="fr-FR" sz="1400" i="1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fr-FR" sz="1400" i="1" dirty="0" smtClean="0">
                <a:solidFill>
                  <a:schemeClr val="tx1"/>
                </a:solidFill>
              </a:rPr>
              <a:t>(1) X </a:t>
            </a:r>
            <a:r>
              <a:rPr lang="fr-FR" sz="1400" i="1" dirty="0" err="1" smtClean="0">
                <a:solidFill>
                  <a:schemeClr val="tx1"/>
                </a:solidFill>
              </a:rPr>
              <a:t>hasn’t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read</a:t>
            </a:r>
            <a:r>
              <a:rPr lang="fr-FR" sz="1400" i="1" dirty="0" smtClean="0">
                <a:solidFill>
                  <a:schemeClr val="tx1"/>
                </a:solidFill>
              </a:rPr>
              <a:t> all of </a:t>
            </a:r>
            <a:r>
              <a:rPr lang="fr-FR" sz="1400" i="1" dirty="0" err="1" smtClean="0">
                <a:solidFill>
                  <a:schemeClr val="tx1"/>
                </a:solidFill>
              </a:rPr>
              <a:t>Balzac’s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novels</a:t>
            </a:r>
            <a:r>
              <a:rPr lang="fr-FR" sz="1400" i="1" dirty="0" smtClean="0">
                <a:solidFill>
                  <a:schemeClr val="tx1"/>
                </a:solidFill>
              </a:rPr>
              <a:t>.          </a:t>
            </a:r>
          </a:p>
          <a:p>
            <a:pPr lvl="1"/>
            <a:r>
              <a:rPr lang="fr-FR" sz="1400" i="1" dirty="0" smtClean="0">
                <a:solidFill>
                  <a:schemeClr val="tx1"/>
                </a:solidFill>
              </a:rPr>
              <a:t>(2) Y has </a:t>
            </a:r>
            <a:r>
              <a:rPr lang="fr-FR" sz="1400" i="1" dirty="0" err="1" smtClean="0">
                <a:solidFill>
                  <a:schemeClr val="tx1"/>
                </a:solidFill>
              </a:rPr>
              <a:t>read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some</a:t>
            </a:r>
            <a:r>
              <a:rPr lang="fr-FR" sz="1400" i="1" dirty="0" smtClean="0">
                <a:solidFill>
                  <a:schemeClr val="tx1"/>
                </a:solidFill>
              </a:rPr>
              <a:t> of </a:t>
            </a:r>
            <a:r>
              <a:rPr lang="fr-FR" sz="1400" i="1" dirty="0" err="1" smtClean="0">
                <a:solidFill>
                  <a:schemeClr val="tx1"/>
                </a:solidFill>
              </a:rPr>
              <a:t>Balzac’s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novels</a:t>
            </a:r>
            <a:r>
              <a:rPr lang="fr-FR" sz="1400" i="1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fr-FR" sz="1600" dirty="0">
                <a:solidFill>
                  <a:schemeClr val="tx1"/>
                </a:solidFill>
              </a:rPr>
              <a:t> Ducrot (and </a:t>
            </a:r>
            <a:r>
              <a:rPr lang="fr-FR" sz="1600" dirty="0" smtClean="0">
                <a:solidFill>
                  <a:schemeClr val="tx1"/>
                </a:solidFill>
              </a:rPr>
              <a:t>« 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 » !) 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smtClean="0">
                <a:solidFill>
                  <a:schemeClr val="tx1"/>
                </a:solidFill>
              </a:rPr>
              <a:t>  Y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more </a:t>
            </a:r>
            <a:r>
              <a:rPr lang="fr-FR" sz="1600" dirty="0" err="1" smtClean="0">
                <a:solidFill>
                  <a:schemeClr val="tx1"/>
                </a:solidFill>
              </a:rPr>
              <a:t>reliable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than</a:t>
            </a:r>
            <a:r>
              <a:rPr lang="fr-FR" sz="1600" dirty="0" smtClean="0">
                <a:solidFill>
                  <a:schemeClr val="tx1"/>
                </a:solidFill>
              </a:rPr>
              <a:t> X</a:t>
            </a:r>
          </a:p>
          <a:p>
            <a:pPr lvl="1"/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Empirical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psychology</a:t>
            </a:r>
            <a:r>
              <a:rPr lang="fr-FR" sz="1600" dirty="0" smtClean="0">
                <a:solidFill>
                  <a:schemeClr val="tx1"/>
                </a:solidFill>
              </a:rPr>
              <a:t> :      X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more </a:t>
            </a:r>
            <a:r>
              <a:rPr lang="fr-FR" sz="1600" dirty="0" err="1">
                <a:solidFill>
                  <a:schemeClr val="tx1"/>
                </a:solidFill>
              </a:rPr>
              <a:t>reliable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than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Y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Ducrot </a:t>
            </a:r>
            <a:r>
              <a:rPr lang="fr-FR" sz="1600" dirty="0" err="1" smtClean="0">
                <a:solidFill>
                  <a:schemeClr val="tx1"/>
                </a:solidFill>
              </a:rPr>
              <a:t>explains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(2) </a:t>
            </a:r>
            <a:r>
              <a:rPr lang="fr-FR" sz="1600" dirty="0" err="1" smtClean="0">
                <a:solidFill>
                  <a:schemeClr val="tx1"/>
                </a:solidFill>
              </a:rPr>
              <a:t>can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followed</a:t>
            </a:r>
            <a:r>
              <a:rPr lang="fr-FR" sz="1600" dirty="0" smtClean="0">
                <a:solidFill>
                  <a:schemeClr val="tx1"/>
                </a:solidFill>
              </a:rPr>
              <a:t> by « So, Y </a:t>
            </a:r>
            <a:r>
              <a:rPr lang="fr-FR" sz="1600" dirty="0" err="1" smtClean="0">
                <a:solidFill>
                  <a:schemeClr val="tx1"/>
                </a:solidFill>
              </a:rPr>
              <a:t>can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perhaps</a:t>
            </a:r>
            <a:r>
              <a:rPr lang="fr-FR" sz="1600" dirty="0" smtClean="0">
                <a:solidFill>
                  <a:schemeClr val="tx1"/>
                </a:solidFill>
              </a:rPr>
              <a:t> help </a:t>
            </a:r>
            <a:r>
              <a:rPr lang="fr-FR" sz="1600" dirty="0" err="1" smtClean="0">
                <a:solidFill>
                  <a:schemeClr val="tx1"/>
                </a:solidFill>
              </a:rPr>
              <a:t>you</a:t>
            </a:r>
            <a:r>
              <a:rPr lang="fr-FR" sz="1600" dirty="0" smtClean="0">
                <a:solidFill>
                  <a:schemeClr val="tx1"/>
                </a:solidFill>
              </a:rPr>
              <a:t> »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(1) </a:t>
            </a:r>
            <a:r>
              <a:rPr lang="fr-FR" sz="1600" dirty="0" err="1" smtClean="0">
                <a:solidFill>
                  <a:schemeClr val="tx1"/>
                </a:solidFill>
              </a:rPr>
              <a:t>can’t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be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followed</a:t>
            </a:r>
            <a:r>
              <a:rPr lang="fr-FR" sz="1600" dirty="0">
                <a:solidFill>
                  <a:schemeClr val="tx1"/>
                </a:solidFill>
              </a:rPr>
              <a:t> by « So, </a:t>
            </a:r>
            <a:r>
              <a:rPr lang="fr-FR" sz="1600" dirty="0" smtClean="0">
                <a:solidFill>
                  <a:schemeClr val="tx1"/>
                </a:solidFill>
              </a:rPr>
              <a:t>X </a:t>
            </a:r>
            <a:r>
              <a:rPr lang="fr-FR" sz="1600" dirty="0" err="1" smtClean="0">
                <a:solidFill>
                  <a:schemeClr val="tx1"/>
                </a:solidFill>
              </a:rPr>
              <a:t>can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perhaps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help </a:t>
            </a:r>
            <a:r>
              <a:rPr lang="fr-FR" sz="1600" dirty="0" err="1" smtClean="0">
                <a:solidFill>
                  <a:schemeClr val="tx1"/>
                </a:solidFill>
              </a:rPr>
              <a:t>you</a:t>
            </a:r>
            <a:r>
              <a:rPr lang="fr-FR" sz="1600" dirty="0" smtClean="0">
                <a:solidFill>
                  <a:schemeClr val="tx1"/>
                </a:solidFill>
              </a:rPr>
              <a:t> »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Ducrot </a:t>
            </a:r>
            <a:r>
              <a:rPr lang="fr-FR" sz="1600" dirty="0" err="1" smtClean="0">
                <a:solidFill>
                  <a:schemeClr val="tx1"/>
                </a:solidFill>
              </a:rPr>
              <a:t>sees</a:t>
            </a:r>
            <a:r>
              <a:rPr lang="fr-FR" sz="1600" dirty="0" smtClean="0">
                <a:solidFill>
                  <a:schemeClr val="tx1"/>
                </a:solidFill>
              </a:rPr>
              <a:t> a </a:t>
            </a:r>
            <a:r>
              <a:rPr lang="fr-FR" sz="1600" dirty="0" err="1" smtClean="0">
                <a:solidFill>
                  <a:schemeClr val="tx1"/>
                </a:solidFill>
              </a:rPr>
              <a:t>connection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between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integrated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rhetoric</a:t>
            </a:r>
            <a:r>
              <a:rPr lang="fr-FR" sz="1600" dirty="0" smtClean="0">
                <a:solidFill>
                  <a:schemeClr val="tx1"/>
                </a:solidFill>
              </a:rPr>
              <a:t> » and </a:t>
            </a:r>
            <a:r>
              <a:rPr lang="fr-FR" sz="1600" dirty="0" err="1" smtClean="0">
                <a:solidFill>
                  <a:schemeClr val="tx1"/>
                </a:solidFill>
              </a:rPr>
              <a:t>Aristotle’s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Topica</a:t>
            </a:r>
            <a:r>
              <a:rPr lang="fr-FR" sz="1600" i="1" dirty="0" smtClean="0">
                <a:solidFill>
                  <a:schemeClr val="tx1"/>
                </a:solidFill>
              </a:rPr>
              <a:t> :</a:t>
            </a:r>
          </a:p>
          <a:p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i="1" dirty="0" smtClean="0">
                <a:solidFill>
                  <a:schemeClr val="tx1"/>
                </a:solidFill>
              </a:rPr>
              <a:t>« It </a:t>
            </a:r>
            <a:r>
              <a:rPr lang="fr-FR" sz="1600" i="1" dirty="0" err="1" smtClean="0">
                <a:solidFill>
                  <a:schemeClr val="tx1"/>
                </a:solidFill>
              </a:rPr>
              <a:t>is</a:t>
            </a:r>
            <a:r>
              <a:rPr lang="fr-FR" sz="1600" i="1" dirty="0" smtClean="0">
                <a:solidFill>
                  <a:schemeClr val="tx1"/>
                </a:solidFill>
              </a:rPr>
              <a:t> about the relations </a:t>
            </a:r>
            <a:r>
              <a:rPr lang="fr-FR" sz="1600" i="1" dirty="0" err="1" smtClean="0">
                <a:solidFill>
                  <a:schemeClr val="tx1"/>
                </a:solidFill>
              </a:rPr>
              <a:t>between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utterances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that</a:t>
            </a:r>
            <a:r>
              <a:rPr lang="fr-FR" sz="1600" i="1" dirty="0" smtClean="0">
                <a:solidFill>
                  <a:schemeClr val="tx1"/>
                </a:solidFill>
              </a:rPr>
              <a:t> the </a:t>
            </a:r>
            <a:r>
              <a:rPr lang="fr-FR" sz="1600" i="1" u="sng" dirty="0" err="1" smtClean="0">
                <a:solidFill>
                  <a:schemeClr val="tx1"/>
                </a:solidFill>
              </a:rPr>
              <a:t>common</a:t>
            </a:r>
            <a:r>
              <a:rPr lang="fr-FR" sz="1600" i="1" u="sng" dirty="0" smtClean="0">
                <a:solidFill>
                  <a:schemeClr val="tx1"/>
                </a:solidFill>
              </a:rPr>
              <a:t> </a:t>
            </a:r>
            <a:r>
              <a:rPr lang="fr-FR" sz="1600" i="1" u="sng" dirty="0" err="1" smtClean="0">
                <a:solidFill>
                  <a:schemeClr val="tx1"/>
                </a:solidFill>
              </a:rPr>
              <a:t>sense</a:t>
            </a:r>
            <a:r>
              <a:rPr lang="fr-FR" sz="1600" i="1" u="sng" dirty="0" smtClean="0">
                <a:solidFill>
                  <a:schemeClr val="tx1"/>
                </a:solidFill>
              </a:rPr>
              <a:t> of a time </a:t>
            </a:r>
            <a:r>
              <a:rPr lang="fr-FR" sz="1600" i="1" u="sng" dirty="0" err="1" smtClean="0">
                <a:solidFill>
                  <a:schemeClr val="tx1"/>
                </a:solidFill>
              </a:rPr>
              <a:t>takes</a:t>
            </a:r>
            <a:endParaRPr lang="fr-FR" sz="1600" i="1" u="sng" dirty="0" smtClean="0">
              <a:solidFill>
                <a:schemeClr val="tx1"/>
              </a:solidFill>
            </a:endParaRPr>
          </a:p>
          <a:p>
            <a:r>
              <a:rPr lang="fr-FR" sz="1600" i="1" u="sng" dirty="0" smtClean="0">
                <a:solidFill>
                  <a:schemeClr val="tx1"/>
                </a:solidFill>
              </a:rPr>
              <a:t>as plausible</a:t>
            </a:r>
            <a:r>
              <a:rPr lang="fr-FR" sz="1600" i="1" dirty="0" smtClean="0">
                <a:solidFill>
                  <a:schemeClr val="tx1"/>
                </a:solidFill>
              </a:rPr>
              <a:t>: </a:t>
            </a:r>
            <a:r>
              <a:rPr lang="fr-FR" sz="1600" i="1" dirty="0" err="1" smtClean="0">
                <a:solidFill>
                  <a:schemeClr val="tx1"/>
                </a:solidFill>
              </a:rPr>
              <a:t>you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can</a:t>
            </a:r>
            <a:r>
              <a:rPr lang="fr-FR" sz="1600" i="1" dirty="0" smtClean="0">
                <a:solidFill>
                  <a:schemeClr val="tx1"/>
                </a:solidFill>
              </a:rPr>
              <a:t> influence </a:t>
            </a:r>
            <a:r>
              <a:rPr lang="fr-FR" sz="1600" i="1" dirty="0" err="1" smtClean="0">
                <a:solidFill>
                  <a:schemeClr val="tx1"/>
                </a:solidFill>
              </a:rPr>
              <a:t>judges</a:t>
            </a:r>
            <a:r>
              <a:rPr lang="fr-FR" sz="1600" i="1" dirty="0" smtClean="0">
                <a:solidFill>
                  <a:schemeClr val="tx1"/>
                </a:solidFill>
              </a:rPr>
              <a:t> and </a:t>
            </a:r>
            <a:r>
              <a:rPr lang="fr-FR" sz="1600" i="1" dirty="0" err="1" smtClean="0">
                <a:solidFill>
                  <a:schemeClr val="tx1"/>
                </a:solidFill>
              </a:rPr>
              <a:t>voters</a:t>
            </a:r>
            <a:r>
              <a:rPr lang="fr-FR" sz="1600" i="1" dirty="0" smtClean="0">
                <a:solidFill>
                  <a:schemeClr val="tx1"/>
                </a:solidFill>
              </a:rPr>
              <a:t> to show </a:t>
            </a:r>
            <a:r>
              <a:rPr lang="fr-FR" sz="1600" i="1" dirty="0" err="1" smtClean="0">
                <a:solidFill>
                  <a:schemeClr val="tx1"/>
                </a:solidFill>
              </a:rPr>
              <a:t>that</a:t>
            </a:r>
            <a:r>
              <a:rPr lang="fr-FR" sz="1600" i="1" dirty="0" smtClean="0">
                <a:solidFill>
                  <a:schemeClr val="tx1"/>
                </a:solidFill>
              </a:rPr>
              <a:t>. […]  In a </a:t>
            </a:r>
            <a:r>
              <a:rPr lang="fr-FR" sz="1600" i="1" dirty="0" err="1" smtClean="0">
                <a:solidFill>
                  <a:schemeClr val="tx1"/>
                </a:solidFill>
              </a:rPr>
              <a:t>particular</a:t>
            </a:r>
            <a:r>
              <a:rPr lang="fr-FR" sz="1600" i="1" dirty="0" smtClean="0">
                <a:solidFill>
                  <a:schemeClr val="tx1"/>
                </a:solidFill>
              </a:rPr>
              <a:t> society,</a:t>
            </a:r>
          </a:p>
          <a:p>
            <a:r>
              <a:rPr lang="fr-FR" sz="1600" i="1" dirty="0" err="1" smtClean="0">
                <a:solidFill>
                  <a:schemeClr val="tx1"/>
                </a:solidFill>
              </a:rPr>
              <a:t>some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utterances</a:t>
            </a:r>
            <a:r>
              <a:rPr lang="fr-FR" sz="1600" i="1" dirty="0" smtClean="0">
                <a:solidFill>
                  <a:schemeClr val="tx1"/>
                </a:solidFill>
              </a:rPr>
              <a:t> are </a:t>
            </a:r>
            <a:r>
              <a:rPr lang="fr-FR" sz="1600" i="1" dirty="0" err="1" smtClean="0">
                <a:solidFill>
                  <a:schemeClr val="tx1"/>
                </a:solidFill>
              </a:rPr>
              <a:t>characterized</a:t>
            </a:r>
            <a:r>
              <a:rPr lang="fr-FR" sz="1600" i="1" dirty="0" smtClean="0">
                <a:solidFill>
                  <a:schemeClr val="tx1"/>
                </a:solidFill>
              </a:rPr>
              <a:t> by the power </a:t>
            </a:r>
            <a:r>
              <a:rPr lang="fr-FR" sz="1600" i="1" dirty="0" err="1" smtClean="0">
                <a:solidFill>
                  <a:schemeClr val="tx1"/>
                </a:solidFill>
              </a:rPr>
              <a:t>they</a:t>
            </a:r>
            <a:r>
              <a:rPr lang="fr-FR" sz="1600" i="1" dirty="0" smtClean="0">
                <a:solidFill>
                  <a:schemeClr val="tx1"/>
                </a:solidFill>
              </a:rPr>
              <a:t> have to lead </a:t>
            </a:r>
            <a:r>
              <a:rPr lang="fr-FR" sz="1600" i="1" dirty="0" err="1" smtClean="0">
                <a:solidFill>
                  <a:schemeClr val="tx1"/>
                </a:solidFill>
              </a:rPr>
              <a:t>towards</a:t>
            </a:r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i="1" dirty="0" err="1" smtClean="0">
                <a:solidFill>
                  <a:schemeClr val="tx1"/>
                </a:solidFill>
              </a:rPr>
              <a:t>some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others</a:t>
            </a:r>
            <a:r>
              <a:rPr lang="fr-FR" sz="1600" i="1" dirty="0" smtClean="0">
                <a:solidFill>
                  <a:schemeClr val="tx1"/>
                </a:solidFill>
              </a:rPr>
              <a:t> »                                                                           </a:t>
            </a:r>
            <a:r>
              <a:rPr lang="fr-FR" sz="1600" dirty="0" smtClean="0">
                <a:solidFill>
                  <a:schemeClr val="tx1"/>
                </a:solidFill>
              </a:rPr>
              <a:t>(EA, p 11)</a:t>
            </a:r>
            <a:r>
              <a:rPr lang="fr-FR" sz="1600" i="1" dirty="0" smtClean="0">
                <a:solidFill>
                  <a:schemeClr val="tx1"/>
                </a:solidFill>
              </a:rPr>
              <a:t>  </a:t>
            </a:r>
            <a:r>
              <a:rPr lang="fr-FR" sz="1600" dirty="0" smtClean="0">
                <a:solidFill>
                  <a:schemeClr val="tx1"/>
                </a:solidFill>
              </a:rPr>
              <a:t>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0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6"/>
            <a:ext cx="9180512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5816" y="434115"/>
            <a:ext cx="4361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SUMMARY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7504" y="1628800"/>
            <a:ext cx="88073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Ducrot </a:t>
            </a:r>
            <a:r>
              <a:rPr lang="fr-FR" sz="1600" dirty="0" err="1">
                <a:solidFill>
                  <a:schemeClr val="tx1"/>
                </a:solidFill>
              </a:rPr>
              <a:t>does</a:t>
            </a:r>
            <a:r>
              <a:rPr lang="fr-FR" sz="1600" dirty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deny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the existence of  </a:t>
            </a:r>
            <a:r>
              <a:rPr lang="fr-FR" sz="1600" dirty="0" err="1">
                <a:solidFill>
                  <a:schemeClr val="tx1"/>
                </a:solidFill>
              </a:rPr>
              <a:t>occasional</a:t>
            </a:r>
            <a:r>
              <a:rPr lang="fr-FR" sz="1600" dirty="0">
                <a:solidFill>
                  <a:schemeClr val="tx1"/>
                </a:solidFill>
              </a:rPr>
              <a:t> « </a:t>
            </a:r>
            <a:r>
              <a:rPr lang="fr-FR" sz="1600" dirty="0" err="1">
                <a:solidFill>
                  <a:schemeClr val="tx1"/>
                </a:solidFill>
              </a:rPr>
              <a:t>logical</a:t>
            </a:r>
            <a:r>
              <a:rPr lang="fr-FR" sz="1600" dirty="0">
                <a:solidFill>
                  <a:schemeClr val="tx1"/>
                </a:solidFill>
              </a:rPr>
              <a:t> </a:t>
            </a:r>
            <a:r>
              <a:rPr lang="fr-FR" sz="1600" dirty="0" smtClean="0">
                <a:solidFill>
                  <a:schemeClr val="tx1"/>
                </a:solidFill>
              </a:rPr>
              <a:t>» relations and </a:t>
            </a:r>
            <a:r>
              <a:rPr lang="fr-FR" sz="1600" dirty="0" err="1" smtClean="0">
                <a:solidFill>
                  <a:schemeClr val="tx1"/>
                </a:solidFill>
              </a:rPr>
              <a:t>psychological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effects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But</a:t>
            </a:r>
            <a:r>
              <a:rPr lang="fr-FR" sz="1600" dirty="0" smtClean="0">
                <a:solidFill>
                  <a:schemeClr val="tx1"/>
                </a:solidFill>
              </a:rPr>
              <a:t> « the </a:t>
            </a:r>
            <a:r>
              <a:rPr lang="fr-FR" sz="1600" dirty="0" err="1" smtClean="0">
                <a:solidFill>
                  <a:schemeClr val="tx1"/>
                </a:solidFill>
              </a:rPr>
              <a:t>pragmatic</a:t>
            </a:r>
            <a:r>
              <a:rPr lang="fr-FR" sz="1600" dirty="0" smtClean="0">
                <a:solidFill>
                  <a:schemeClr val="tx1"/>
                </a:solidFill>
              </a:rPr>
              <a:t> value » of persuasion by </a:t>
            </a:r>
            <a:r>
              <a:rPr lang="fr-FR" sz="1600" dirty="0" err="1" smtClean="0">
                <a:solidFill>
                  <a:schemeClr val="tx1"/>
                </a:solidFill>
              </a:rPr>
              <a:t>means</a:t>
            </a:r>
            <a:r>
              <a:rPr lang="fr-FR" sz="1600" dirty="0" smtClean="0">
                <a:solidFill>
                  <a:schemeClr val="tx1"/>
                </a:solidFill>
              </a:rPr>
              <a:t> of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integrated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rhetoric</a:t>
            </a:r>
            <a:r>
              <a:rPr lang="fr-FR" sz="1600" dirty="0" smtClean="0">
                <a:solidFill>
                  <a:schemeClr val="tx1"/>
                </a:solidFill>
              </a:rPr>
              <a:t> »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depend</a:t>
            </a:r>
            <a:r>
              <a:rPr lang="fr-FR" sz="1600" dirty="0" smtClean="0">
                <a:solidFill>
                  <a:schemeClr val="tx1"/>
                </a:solidFill>
              </a:rPr>
              <a:t> on a local « </a:t>
            </a:r>
            <a:r>
              <a:rPr lang="fr-FR" sz="1600" dirty="0" err="1" smtClean="0">
                <a:solidFill>
                  <a:schemeClr val="tx1"/>
                </a:solidFill>
              </a:rPr>
              <a:t>conversational</a:t>
            </a:r>
            <a:r>
              <a:rPr lang="fr-FR" sz="1600" dirty="0" smtClean="0">
                <a:solidFill>
                  <a:schemeClr val="tx1"/>
                </a:solidFill>
              </a:rPr>
              <a:t> frame »  (</a:t>
            </a:r>
            <a:r>
              <a:rPr lang="fr-FR" sz="1600" strike="dblStrike" dirty="0" err="1" smtClean="0">
                <a:solidFill>
                  <a:schemeClr val="tx1"/>
                </a:solidFill>
              </a:rPr>
              <a:t>Grice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does</a:t>
            </a:r>
            <a:r>
              <a:rPr lang="fr-FR" sz="1600" dirty="0" smtClean="0">
                <a:solidFill>
                  <a:schemeClr val="tx1"/>
                </a:solidFill>
              </a:rPr>
              <a:t> not </a:t>
            </a:r>
            <a:r>
              <a:rPr lang="fr-FR" sz="1600" dirty="0" err="1" smtClean="0">
                <a:solidFill>
                  <a:schemeClr val="tx1"/>
                </a:solidFill>
              </a:rPr>
              <a:t>depend</a:t>
            </a:r>
            <a:r>
              <a:rPr lang="fr-FR" sz="1600" dirty="0" smtClean="0">
                <a:solidFill>
                  <a:schemeClr val="tx1"/>
                </a:solidFill>
              </a:rPr>
              <a:t> on the agents (interaction) 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only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depends</a:t>
            </a:r>
            <a:r>
              <a:rPr lang="fr-FR" sz="1600" dirty="0" smtClean="0">
                <a:solidFill>
                  <a:schemeClr val="tx1"/>
                </a:solidFill>
              </a:rPr>
              <a:t> on an </a:t>
            </a:r>
            <a:r>
              <a:rPr lang="fr-FR" sz="1600" dirty="0" err="1" smtClean="0">
                <a:solidFill>
                  <a:schemeClr val="tx1"/>
                </a:solidFill>
              </a:rPr>
              <a:t>ideal</a:t>
            </a:r>
            <a:r>
              <a:rPr lang="fr-FR" sz="1600" dirty="0" smtClean="0">
                <a:solidFill>
                  <a:schemeClr val="tx1"/>
                </a:solidFill>
              </a:rPr>
              <a:t> [</a:t>
            </a:r>
            <a:r>
              <a:rPr lang="fr-FR" sz="1600" dirty="0" err="1" smtClean="0">
                <a:solidFill>
                  <a:schemeClr val="tx1"/>
                </a:solidFill>
              </a:rPr>
              <a:t>my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term</a:t>
            </a:r>
            <a:r>
              <a:rPr lang="fr-FR" sz="1600" dirty="0" smtClean="0">
                <a:solidFill>
                  <a:schemeClr val="tx1"/>
                </a:solidFill>
              </a:rPr>
              <a:t>] </a:t>
            </a:r>
            <a:r>
              <a:rPr lang="fr-FR" sz="1600" dirty="0" err="1" smtClean="0">
                <a:solidFill>
                  <a:schemeClr val="tx1"/>
                </a:solidFill>
              </a:rPr>
              <a:t>language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used</a:t>
            </a:r>
            <a:r>
              <a:rPr lang="fr-FR" sz="1600" dirty="0" smtClean="0">
                <a:solidFill>
                  <a:schemeClr val="tx1"/>
                </a:solidFill>
              </a:rPr>
              <a:t> by </a:t>
            </a:r>
            <a:r>
              <a:rPr lang="fr-FR" sz="1600" dirty="0" err="1" smtClean="0">
                <a:solidFill>
                  <a:schemeClr val="tx1"/>
                </a:solidFill>
              </a:rPr>
              <a:t>ideal</a:t>
            </a:r>
            <a:r>
              <a:rPr lang="fr-FR" sz="1600" dirty="0" smtClean="0">
                <a:solidFill>
                  <a:schemeClr val="tx1"/>
                </a:solidFill>
              </a:rPr>
              <a:t> speakers </a:t>
            </a:r>
          </a:p>
          <a:p>
            <a:pPr lvl="1" indent="0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	(« </a:t>
            </a:r>
            <a:r>
              <a:rPr lang="fr-FR" sz="1600" dirty="0" err="1" smtClean="0">
                <a:solidFill>
                  <a:schemeClr val="tx1"/>
                </a:solidFill>
              </a:rPr>
              <a:t>Structuralism</a:t>
            </a:r>
            <a:r>
              <a:rPr lang="fr-FR" sz="1600" dirty="0" smtClean="0">
                <a:solidFill>
                  <a:schemeClr val="tx1"/>
                </a:solidFill>
              </a:rPr>
              <a:t> of </a:t>
            </a:r>
            <a:r>
              <a:rPr lang="fr-FR" sz="1600" dirty="0" err="1" smtClean="0">
                <a:solidFill>
                  <a:schemeClr val="tx1"/>
                </a:solidFill>
              </a:rPr>
              <a:t>ideal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discourse</a:t>
            </a:r>
            <a:r>
              <a:rPr lang="fr-FR" sz="1600" dirty="0" smtClean="0">
                <a:solidFill>
                  <a:schemeClr val="tx1"/>
                </a:solidFill>
              </a:rPr>
              <a:t> » (EA, p 11))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(«standard») </a:t>
            </a:r>
            <a:r>
              <a:rPr lang="fr-FR" sz="1600" dirty="0" err="1" smtClean="0">
                <a:solidFill>
                  <a:schemeClr val="tx1"/>
                </a:solidFill>
              </a:rPr>
              <a:t>logic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not « fondamental » for </a:t>
            </a:r>
            <a:r>
              <a:rPr lang="fr-FR" sz="1600" dirty="0" err="1" smtClean="0">
                <a:solidFill>
                  <a:schemeClr val="tx1"/>
                </a:solidFill>
              </a:rPr>
              <a:t>semantic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analysis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« </a:t>
            </a:r>
            <a:r>
              <a:rPr lang="fr-FR" sz="1600" dirty="0" err="1" smtClean="0">
                <a:solidFill>
                  <a:schemeClr val="tx1"/>
                </a:solidFill>
              </a:rPr>
              <a:t>psychology</a:t>
            </a:r>
            <a:r>
              <a:rPr lang="fr-FR" sz="1600" dirty="0" smtClean="0">
                <a:solidFill>
                  <a:schemeClr val="tx1"/>
                </a:solidFill>
              </a:rPr>
              <a:t> » (subjective or </a:t>
            </a:r>
            <a:r>
              <a:rPr lang="fr-FR" sz="1600" dirty="0" err="1" smtClean="0">
                <a:solidFill>
                  <a:schemeClr val="tx1"/>
                </a:solidFill>
              </a:rPr>
              <a:t>general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irrelevant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                  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81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8496" y="225514"/>
            <a:ext cx="669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   DUCROT’S  NEGATION LAW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8018" y="871845"/>
            <a:ext cx="87584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            </a:t>
            </a:r>
          </a:p>
          <a:p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                     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b="1" i="1" dirty="0" err="1" smtClean="0">
                <a:solidFill>
                  <a:schemeClr val="tx1"/>
                </a:solidFill>
              </a:rPr>
              <a:t>Two</a:t>
            </a:r>
            <a:r>
              <a:rPr lang="fr-FR" b="1" i="1" dirty="0" smtClean="0">
                <a:solidFill>
                  <a:schemeClr val="tx1"/>
                </a:solidFill>
              </a:rPr>
              <a:t> versions</a:t>
            </a:r>
            <a:r>
              <a:rPr lang="fr-FR" sz="1600" dirty="0" smtClean="0">
                <a:solidFill>
                  <a:schemeClr val="tx1"/>
                </a:solidFill>
              </a:rPr>
              <a:t>    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Short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«  Si </a:t>
            </a:r>
            <a:r>
              <a:rPr lang="fr-FR" i="1" dirty="0">
                <a:solidFill>
                  <a:schemeClr val="tx1"/>
                </a:solidFill>
              </a:rPr>
              <a:t>c</a:t>
            </a:r>
            <a:r>
              <a:rPr lang="fr-FR" dirty="0" smtClean="0">
                <a:solidFill>
                  <a:schemeClr val="tx1"/>
                </a:solidFill>
              </a:rPr>
              <a:t> est un argument pour </a:t>
            </a:r>
            <a:r>
              <a:rPr lang="fr-FR" i="1" dirty="0" smtClean="0">
                <a:solidFill>
                  <a:schemeClr val="tx1"/>
                </a:solidFill>
              </a:rPr>
              <a:t>r</a:t>
            </a:r>
            <a:r>
              <a:rPr lang="fr-FR" dirty="0" smtClean="0">
                <a:solidFill>
                  <a:schemeClr val="tx1"/>
                </a:solidFill>
              </a:rPr>
              <a:t> , - </a:t>
            </a:r>
            <a:r>
              <a:rPr lang="fr-FR" i="1" dirty="0" smtClean="0">
                <a:solidFill>
                  <a:schemeClr val="tx1"/>
                </a:solidFill>
              </a:rPr>
              <a:t>c  est un argument pour  - </a:t>
            </a:r>
            <a:r>
              <a:rPr lang="fr-FR" dirty="0" smtClean="0">
                <a:solidFill>
                  <a:schemeClr val="tx1"/>
                </a:solidFill>
              </a:rPr>
              <a:t>r » 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                                                                                           </a:t>
            </a:r>
            <a:r>
              <a:rPr lang="fr-FR" sz="1200" dirty="0" smtClean="0">
                <a:solidFill>
                  <a:schemeClr val="tx1"/>
                </a:solidFill>
              </a:rPr>
              <a:t>(AL, </a:t>
            </a:r>
            <a:r>
              <a:rPr lang="fr-FR" sz="1200" dirty="0" err="1" smtClean="0">
                <a:solidFill>
                  <a:schemeClr val="tx1"/>
                </a:solidFill>
              </a:rPr>
              <a:t>chap</a:t>
            </a:r>
            <a:r>
              <a:rPr lang="fr-FR" sz="1200" dirty="0" smtClean="0">
                <a:solidFill>
                  <a:schemeClr val="tx1"/>
                </a:solidFill>
              </a:rPr>
              <a:t> 4 « Lois logiques et lois argumentatives », p 99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fr-FR" i="1" dirty="0" smtClean="0">
                <a:solidFill>
                  <a:schemeClr val="tx1"/>
                </a:solidFill>
              </a:rPr>
              <a:t>  «</a:t>
            </a:r>
            <a:r>
              <a:rPr lang="fr-FR" i="1" dirty="0">
                <a:solidFill>
                  <a:schemeClr val="tx1"/>
                </a:solidFill>
              </a:rPr>
              <a:t>  </a:t>
            </a:r>
            <a:r>
              <a:rPr lang="fr-FR" i="1" dirty="0" smtClean="0">
                <a:solidFill>
                  <a:schemeClr val="tx1"/>
                </a:solidFill>
              </a:rPr>
              <a:t>If c </a:t>
            </a:r>
            <a:r>
              <a:rPr lang="fr-FR" i="1" dirty="0" err="1" smtClean="0">
                <a:solidFill>
                  <a:schemeClr val="tx1"/>
                </a:solidFill>
              </a:rPr>
              <a:t>is</a:t>
            </a:r>
            <a:r>
              <a:rPr lang="fr-FR" i="1" dirty="0" smtClean="0">
                <a:solidFill>
                  <a:schemeClr val="tx1"/>
                </a:solidFill>
              </a:rPr>
              <a:t> a </a:t>
            </a:r>
            <a:r>
              <a:rPr lang="fr-FR" i="1" dirty="0" err="1" smtClean="0">
                <a:solidFill>
                  <a:schemeClr val="tx1"/>
                </a:solidFill>
              </a:rPr>
              <a:t>reason</a:t>
            </a:r>
            <a:r>
              <a:rPr lang="fr-FR" i="1" dirty="0" smtClean="0">
                <a:solidFill>
                  <a:schemeClr val="tx1"/>
                </a:solidFill>
              </a:rPr>
              <a:t> for r, - </a:t>
            </a:r>
            <a:r>
              <a:rPr lang="fr-FR" i="1" dirty="0">
                <a:solidFill>
                  <a:schemeClr val="tx1"/>
                </a:solidFill>
              </a:rPr>
              <a:t>c </a:t>
            </a:r>
            <a:r>
              <a:rPr lang="fr-FR" i="1" dirty="0" err="1" smtClean="0">
                <a:solidFill>
                  <a:schemeClr val="tx1"/>
                </a:solidFill>
              </a:rPr>
              <a:t>is</a:t>
            </a:r>
            <a:r>
              <a:rPr lang="fr-FR" i="1" dirty="0" smtClean="0">
                <a:solidFill>
                  <a:schemeClr val="tx1"/>
                </a:solidFill>
              </a:rPr>
              <a:t> a </a:t>
            </a:r>
            <a:r>
              <a:rPr lang="fr-FR" i="1" dirty="0" err="1" smtClean="0">
                <a:solidFill>
                  <a:schemeClr val="tx1"/>
                </a:solidFill>
              </a:rPr>
              <a:t>reason</a:t>
            </a:r>
            <a:r>
              <a:rPr lang="fr-FR" i="1" dirty="0" smtClean="0">
                <a:solidFill>
                  <a:schemeClr val="tx1"/>
                </a:solidFill>
              </a:rPr>
              <a:t> for - </a:t>
            </a:r>
            <a:r>
              <a:rPr lang="fr-FR" i="1" dirty="0">
                <a:solidFill>
                  <a:schemeClr val="tx1"/>
                </a:solidFill>
              </a:rPr>
              <a:t>r »</a:t>
            </a:r>
            <a:endParaRPr lang="fr-FR" i="1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</a:t>
            </a:r>
            <a:endParaRPr lang="fr-FR" sz="1600" b="1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Long</a:t>
            </a:r>
            <a:endParaRPr lang="fr-FR" sz="1600" b="1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« Nous considérons comme </a:t>
            </a:r>
            <a:r>
              <a:rPr lang="fr-FR" sz="1600" b="1" u="sng" dirty="0" smtClean="0">
                <a:solidFill>
                  <a:schemeClr val="tx1"/>
                </a:solidFill>
              </a:rPr>
              <a:t>une loi empirique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que, si un énoncé </a:t>
            </a:r>
            <a:r>
              <a:rPr lang="fr-FR" sz="1600" i="1" dirty="0" smtClean="0">
                <a:solidFill>
                  <a:schemeClr val="tx1"/>
                </a:solidFill>
              </a:rPr>
              <a:t>p </a:t>
            </a:r>
            <a:r>
              <a:rPr lang="fr-FR" sz="1600" dirty="0" smtClean="0">
                <a:solidFill>
                  <a:schemeClr val="tx1"/>
                </a:solidFill>
              </a:rPr>
              <a:t>est utilisé par un locuteur pour soutenir une certaine conclusion, sa négation (notée – </a:t>
            </a:r>
            <a:r>
              <a:rPr lang="fr-FR" sz="1600" i="1" dirty="0" smtClean="0">
                <a:solidFill>
                  <a:schemeClr val="tx1"/>
                </a:solidFill>
              </a:rPr>
              <a:t>p) </a:t>
            </a:r>
            <a:r>
              <a:rPr lang="fr-FR" sz="1600" dirty="0" smtClean="0">
                <a:solidFill>
                  <a:schemeClr val="tx1"/>
                </a:solidFill>
              </a:rPr>
              <a:t>sera considérée par ce même locuteur comme un argument pour la conclusion opposée »  (EA, p 27)</a:t>
            </a:r>
            <a:r>
              <a:rPr lang="fr-FR" sz="1600" i="1" dirty="0" smtClean="0">
                <a:solidFill>
                  <a:schemeClr val="tx1"/>
                </a:solidFill>
              </a:rPr>
              <a:t>   </a:t>
            </a:r>
          </a:p>
          <a:p>
            <a:endParaRPr lang="fr-FR" sz="1600" i="1" dirty="0" smtClean="0">
              <a:solidFill>
                <a:schemeClr val="tx1"/>
              </a:solidFill>
            </a:endParaRPr>
          </a:p>
          <a:p>
            <a:r>
              <a:rPr lang="fr-FR" sz="1600" i="1" dirty="0" smtClean="0">
                <a:solidFill>
                  <a:schemeClr val="tx1"/>
                </a:solidFill>
              </a:rPr>
              <a:t>« </a:t>
            </a:r>
            <a:r>
              <a:rPr lang="fr-FR" sz="1600" i="1" dirty="0" err="1" smtClean="0">
                <a:solidFill>
                  <a:schemeClr val="tx1"/>
                </a:solidFill>
              </a:rPr>
              <a:t>We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take</a:t>
            </a:r>
            <a:r>
              <a:rPr lang="fr-FR" sz="1600" i="1" dirty="0" smtClean="0">
                <a:solidFill>
                  <a:schemeClr val="tx1"/>
                </a:solidFill>
              </a:rPr>
              <a:t> as an </a:t>
            </a:r>
            <a:r>
              <a:rPr lang="en-US" sz="1600" b="1" i="1" u="sng" dirty="0" smtClean="0">
                <a:solidFill>
                  <a:schemeClr val="tx1"/>
                </a:solidFill>
              </a:rPr>
              <a:t>empirical </a:t>
            </a:r>
            <a:r>
              <a:rPr lang="en-US" sz="1600" b="1" i="1" u="sng" dirty="0">
                <a:solidFill>
                  <a:schemeClr val="tx1"/>
                </a:solidFill>
              </a:rPr>
              <a:t>law</a:t>
            </a:r>
            <a:r>
              <a:rPr lang="en-US" sz="1600" b="1" i="1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that if a </a:t>
            </a:r>
            <a:r>
              <a:rPr lang="en-US" sz="1600" i="1" dirty="0" smtClean="0">
                <a:solidFill>
                  <a:schemeClr val="tx1"/>
                </a:solidFill>
              </a:rPr>
              <a:t>statement p </a:t>
            </a:r>
            <a:r>
              <a:rPr lang="en-US" sz="1600" i="1" dirty="0">
                <a:solidFill>
                  <a:schemeClr val="tx1"/>
                </a:solidFill>
              </a:rPr>
              <a:t>is used by a speaker to support a certain conclusion, its </a:t>
            </a:r>
            <a:r>
              <a:rPr lang="en-US" sz="1600" i="1" dirty="0" smtClean="0">
                <a:solidFill>
                  <a:schemeClr val="tx1"/>
                </a:solidFill>
              </a:rPr>
              <a:t>negation (written – p) </a:t>
            </a:r>
            <a:r>
              <a:rPr lang="en-US" sz="1600" i="1" dirty="0">
                <a:solidFill>
                  <a:schemeClr val="tx1"/>
                </a:solidFill>
              </a:rPr>
              <a:t>will be considered by the same speaker </a:t>
            </a:r>
            <a:r>
              <a:rPr lang="en-US" sz="1600" i="1" dirty="0" smtClean="0">
                <a:solidFill>
                  <a:schemeClr val="tx1"/>
                </a:solidFill>
              </a:rPr>
              <a:t>as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an </a:t>
            </a:r>
            <a:r>
              <a:rPr lang="en-US" sz="1600" i="1" dirty="0">
                <a:solidFill>
                  <a:schemeClr val="tx1"/>
                </a:solidFill>
              </a:rPr>
              <a:t>argument for the opposite </a:t>
            </a:r>
            <a:r>
              <a:rPr lang="en-US" sz="1600" i="1" dirty="0" smtClean="0">
                <a:solidFill>
                  <a:schemeClr val="tx1"/>
                </a:solidFill>
              </a:rPr>
              <a:t>conclusion”.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	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86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7017" y="548680"/>
            <a:ext cx="669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   DUCROT’S NEGATION LAW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6242" y="1376302"/>
            <a:ext cx="88834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«  Si </a:t>
            </a:r>
            <a:r>
              <a:rPr lang="fr-FR" sz="1600" i="1" dirty="0">
                <a:solidFill>
                  <a:schemeClr val="tx1"/>
                </a:solidFill>
              </a:rPr>
              <a:t>c</a:t>
            </a:r>
            <a:r>
              <a:rPr lang="fr-FR" sz="1600" dirty="0">
                <a:solidFill>
                  <a:schemeClr val="tx1"/>
                </a:solidFill>
              </a:rPr>
              <a:t> est un argument pour </a:t>
            </a:r>
            <a:r>
              <a:rPr lang="fr-FR" sz="1600" i="1" dirty="0">
                <a:solidFill>
                  <a:schemeClr val="tx1"/>
                </a:solidFill>
              </a:rPr>
              <a:t>r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i="1" dirty="0">
                <a:solidFill>
                  <a:schemeClr val="tx1"/>
                </a:solidFill>
              </a:rPr>
              <a:t>- c</a:t>
            </a:r>
            <a:r>
              <a:rPr lang="fr-FR" sz="1600" dirty="0">
                <a:solidFill>
                  <a:schemeClr val="tx1"/>
                </a:solidFill>
              </a:rPr>
              <a:t>  est un argument pour </a:t>
            </a:r>
            <a:r>
              <a:rPr lang="fr-FR" sz="1600" i="1" dirty="0">
                <a:solidFill>
                  <a:schemeClr val="tx1"/>
                </a:solidFill>
              </a:rPr>
              <a:t> - r</a:t>
            </a:r>
            <a:r>
              <a:rPr lang="fr-FR" sz="1600" dirty="0">
                <a:solidFill>
                  <a:schemeClr val="tx1"/>
                </a:solidFill>
              </a:rPr>
              <a:t> »  </a:t>
            </a:r>
          </a:p>
          <a:p>
            <a:pPr algn="r"/>
            <a:r>
              <a:rPr lang="fr-FR" sz="1600" i="1" dirty="0">
                <a:solidFill>
                  <a:schemeClr val="tx1"/>
                </a:solidFill>
              </a:rPr>
              <a:t>                               «  If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r, - c </a:t>
            </a:r>
            <a:r>
              <a:rPr lang="fr-FR" sz="1600" i="1" dirty="0" err="1">
                <a:solidFill>
                  <a:schemeClr val="tx1"/>
                </a:solidFill>
              </a:rPr>
              <a:t>is</a:t>
            </a:r>
            <a:r>
              <a:rPr lang="fr-FR" sz="1600" i="1" dirty="0">
                <a:solidFill>
                  <a:schemeClr val="tx1"/>
                </a:solidFill>
              </a:rPr>
              <a:t> a </a:t>
            </a:r>
            <a:r>
              <a:rPr lang="fr-FR" sz="1600" i="1" dirty="0" err="1">
                <a:solidFill>
                  <a:schemeClr val="tx1"/>
                </a:solidFill>
              </a:rPr>
              <a:t>reason</a:t>
            </a:r>
            <a:r>
              <a:rPr lang="fr-FR" sz="1600" i="1" dirty="0">
                <a:solidFill>
                  <a:schemeClr val="tx1"/>
                </a:solidFill>
              </a:rPr>
              <a:t> for - r »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Evidence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 </a:t>
            </a:r>
            <a:r>
              <a:rPr lang="fr-FR" sz="1600" dirty="0">
                <a:solidFill>
                  <a:schemeClr val="tx1"/>
                </a:solidFill>
              </a:rPr>
              <a:t>« … une quasi régularité suggérée par l’observation des énoncés » (AL, p 99)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   « … a quasi-</a:t>
            </a:r>
            <a:r>
              <a:rPr lang="fr-FR" sz="1600" i="1" dirty="0" err="1">
                <a:solidFill>
                  <a:schemeClr val="tx1"/>
                </a:solidFill>
              </a:rPr>
              <a:t>regularity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i="1" dirty="0" err="1">
                <a:solidFill>
                  <a:schemeClr val="tx1"/>
                </a:solidFill>
              </a:rPr>
              <a:t>suggested</a:t>
            </a:r>
            <a:r>
              <a:rPr lang="fr-FR" sz="1600" i="1" dirty="0">
                <a:solidFill>
                  <a:schemeClr val="tx1"/>
                </a:solidFill>
              </a:rPr>
              <a:t>  by the observation of </a:t>
            </a:r>
            <a:r>
              <a:rPr lang="fr-FR" sz="1600" i="1" dirty="0" err="1">
                <a:solidFill>
                  <a:schemeClr val="tx1"/>
                </a:solidFill>
              </a:rPr>
              <a:t>utterances</a:t>
            </a:r>
            <a:r>
              <a:rPr lang="fr-FR" sz="1600" i="1" dirty="0">
                <a:solidFill>
                  <a:schemeClr val="tx1"/>
                </a:solidFill>
              </a:rPr>
              <a:t> »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NB:  To </a:t>
            </a:r>
            <a:r>
              <a:rPr lang="fr-FR" sz="1600" dirty="0" err="1" smtClean="0">
                <a:solidFill>
                  <a:schemeClr val="tx1"/>
                </a:solidFill>
              </a:rPr>
              <a:t>establish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, Ducrot calls </a:t>
            </a:r>
            <a:r>
              <a:rPr lang="fr-FR" sz="1600" dirty="0" err="1" smtClean="0">
                <a:solidFill>
                  <a:schemeClr val="tx1"/>
                </a:solidFill>
              </a:rPr>
              <a:t>only</a:t>
            </a:r>
            <a:r>
              <a:rPr lang="fr-FR" sz="1600" dirty="0" smtClean="0">
                <a:solidFill>
                  <a:schemeClr val="tx1"/>
                </a:solidFill>
              </a:rPr>
              <a:t> to « </a:t>
            </a:r>
            <a:r>
              <a:rPr lang="fr-FR" sz="1600" dirty="0" err="1" smtClean="0">
                <a:solidFill>
                  <a:schemeClr val="tx1"/>
                </a:solidFill>
              </a:rPr>
              <a:t>empirical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  <a:r>
              <a:rPr lang="fr-FR" sz="1600" dirty="0" err="1" smtClean="0">
                <a:solidFill>
                  <a:schemeClr val="tx1"/>
                </a:solidFill>
              </a:rPr>
              <a:t>considerations</a:t>
            </a:r>
            <a:r>
              <a:rPr lang="fr-FR" sz="1600" dirty="0" smtClean="0">
                <a:solidFill>
                  <a:schemeClr val="tx1"/>
                </a:solidFill>
              </a:rPr>
              <a:t>, not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« </a:t>
            </a:r>
            <a:r>
              <a:rPr lang="fr-FR" sz="1600" dirty="0" err="1" smtClean="0">
                <a:solidFill>
                  <a:schemeClr val="tx1"/>
                </a:solidFill>
              </a:rPr>
              <a:t>integrated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rhetoric</a:t>
            </a:r>
            <a:r>
              <a:rPr lang="fr-FR" sz="1600" dirty="0" smtClean="0">
                <a:solidFill>
                  <a:schemeClr val="tx1"/>
                </a:solidFill>
              </a:rPr>
              <a:t> »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   He </a:t>
            </a:r>
            <a:r>
              <a:rPr lang="fr-FR" sz="1600" dirty="0" err="1" smtClean="0">
                <a:solidFill>
                  <a:schemeClr val="tx1"/>
                </a:solidFill>
              </a:rPr>
              <a:t>provides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confirming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examples</a:t>
            </a:r>
            <a:r>
              <a:rPr lang="fr-FR" sz="1600" dirty="0" smtClean="0">
                <a:solidFill>
                  <a:schemeClr val="tx1"/>
                </a:solidFill>
              </a:rPr>
              <a:t>  (So,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sometimes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works</a:t>
            </a:r>
            <a:r>
              <a:rPr lang="fr-FR" sz="1600" dirty="0" smtClean="0">
                <a:solidFill>
                  <a:schemeClr val="tx1"/>
                </a:solidFill>
              </a:rPr>
              <a:t>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   He </a:t>
            </a:r>
            <a:r>
              <a:rPr lang="fr-FR" sz="1600" dirty="0" err="1" smtClean="0">
                <a:solidFill>
                  <a:schemeClr val="tx1"/>
                </a:solidFill>
              </a:rPr>
              <a:t>grants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counter-examples</a:t>
            </a:r>
            <a:r>
              <a:rPr lang="fr-FR" sz="1600" dirty="0" smtClean="0">
                <a:solidFill>
                  <a:schemeClr val="tx1"/>
                </a:solidFill>
              </a:rPr>
              <a:t>. (EA, p 28)  (I </a:t>
            </a:r>
            <a:r>
              <a:rPr lang="fr-FR" sz="1600" dirty="0" err="1" smtClean="0">
                <a:solidFill>
                  <a:schemeClr val="tx1"/>
                </a:solidFill>
              </a:rPr>
              <a:t>bet</a:t>
            </a:r>
            <a:r>
              <a:rPr lang="fr-FR" sz="1600" dirty="0" smtClean="0">
                <a:solidFill>
                  <a:schemeClr val="tx1"/>
                </a:solidFill>
              </a:rPr>
              <a:t> I </a:t>
            </a:r>
            <a:r>
              <a:rPr lang="fr-FR" sz="1600" dirty="0" err="1" smtClean="0">
                <a:solidFill>
                  <a:schemeClr val="tx1"/>
                </a:solidFill>
              </a:rPr>
              <a:t>could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provide</a:t>
            </a:r>
            <a:r>
              <a:rPr lang="fr-FR" sz="1600" dirty="0" smtClean="0">
                <a:solidFill>
                  <a:schemeClr val="tx1"/>
                </a:solidFill>
              </a:rPr>
              <a:t> a </a:t>
            </a:r>
            <a:r>
              <a:rPr lang="fr-FR" sz="1600" dirty="0" err="1" smtClean="0">
                <a:solidFill>
                  <a:schemeClr val="tx1"/>
                </a:solidFill>
              </a:rPr>
              <a:t>counter-example</a:t>
            </a:r>
            <a:r>
              <a:rPr lang="fr-FR" sz="1600" dirty="0" smtClean="0">
                <a:solidFill>
                  <a:schemeClr val="tx1"/>
                </a:solidFill>
              </a:rPr>
              <a:t> for </a:t>
            </a:r>
            <a:r>
              <a:rPr lang="fr-FR" sz="1600" dirty="0" err="1" smtClean="0">
                <a:solidFill>
                  <a:schemeClr val="tx1"/>
                </a:solidFill>
              </a:rPr>
              <a:t>each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confirming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example</a:t>
            </a:r>
            <a:r>
              <a:rPr lang="fr-FR" sz="1600" dirty="0" smtClean="0">
                <a:solidFill>
                  <a:schemeClr val="tx1"/>
                </a:solidFill>
              </a:rPr>
              <a:t>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	He </a:t>
            </a:r>
            <a:r>
              <a:rPr lang="fr-FR" sz="1600" dirty="0" err="1">
                <a:solidFill>
                  <a:schemeClr val="tx1"/>
                </a:solidFill>
              </a:rPr>
              <a:t>does</a:t>
            </a:r>
            <a:r>
              <a:rPr lang="fr-FR" sz="1600" dirty="0">
                <a:solidFill>
                  <a:schemeClr val="tx1"/>
                </a:solidFill>
              </a:rPr>
              <a:t> not </a:t>
            </a:r>
            <a:r>
              <a:rPr lang="fr-FR" sz="1600" dirty="0" err="1">
                <a:solidFill>
                  <a:schemeClr val="tx1"/>
                </a:solidFill>
              </a:rPr>
              <a:t>provide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any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systematic</a:t>
            </a:r>
            <a:r>
              <a:rPr lang="fr-FR" sz="1600" dirty="0" smtClean="0">
                <a:solidFill>
                  <a:schemeClr val="tx1"/>
                </a:solidFill>
              </a:rPr>
              <a:t> (</a:t>
            </a:r>
            <a:r>
              <a:rPr lang="fr-FR" sz="1600" dirty="0" err="1" smtClean="0">
                <a:solidFill>
                  <a:schemeClr val="tx1"/>
                </a:solidFill>
              </a:rPr>
              <a:t>statistical</a:t>
            </a:r>
            <a:r>
              <a:rPr lang="fr-FR" sz="1600" dirty="0" smtClean="0">
                <a:solidFill>
                  <a:schemeClr val="tx1"/>
                </a:solidFill>
              </a:rPr>
              <a:t>) </a:t>
            </a:r>
            <a:r>
              <a:rPr lang="fr-FR" sz="1600" dirty="0" err="1">
                <a:solidFill>
                  <a:schemeClr val="tx1"/>
                </a:solidFill>
              </a:rPr>
              <a:t>empirical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support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MY CONCLUSION : The « </a:t>
            </a:r>
            <a:r>
              <a:rPr lang="fr-FR" sz="1600" dirty="0" err="1" smtClean="0">
                <a:solidFill>
                  <a:schemeClr val="tx1"/>
                </a:solidFill>
              </a:rPr>
              <a:t>empirical</a:t>
            </a:r>
            <a:r>
              <a:rPr lang="fr-FR" sz="1600" dirty="0" smtClean="0">
                <a:solidFill>
                  <a:schemeClr val="tx1"/>
                </a:solidFill>
              </a:rPr>
              <a:t> » support of  </a:t>
            </a:r>
            <a:r>
              <a:rPr lang="fr-FR" sz="1600" dirty="0" err="1" smtClean="0">
                <a:solidFill>
                  <a:schemeClr val="tx1"/>
                </a:solidFill>
              </a:rPr>
              <a:t>his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law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weak</a:t>
            </a:r>
            <a:r>
              <a:rPr lang="fr-FR" sz="1600" dirty="0" smtClean="0">
                <a:solidFill>
                  <a:schemeClr val="tx1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447704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401041" cy="69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7584" y="757281"/>
            <a:ext cx="8087257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4000" kern="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i="1" dirty="0">
                <a:solidFill>
                  <a:schemeClr val="tx1"/>
                </a:solidFill>
              </a:rPr>
              <a:t> </a:t>
            </a:r>
            <a:endParaRPr lang="fr-FR" altLang="fr-FR" sz="40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7017" y="202199"/>
            <a:ext cx="669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                     DUCROT’S  NEGATION LAW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840" y="202199"/>
            <a:ext cx="527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7721" y="869171"/>
            <a:ext cx="893877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 smtClean="0">
                <a:solidFill>
                  <a:schemeClr val="tx1"/>
                </a:solidFill>
              </a:rPr>
              <a:t>	         </a:t>
            </a:r>
            <a:r>
              <a:rPr lang="fr-FR" sz="1400" dirty="0" smtClean="0">
                <a:solidFill>
                  <a:schemeClr val="tx1"/>
                </a:solidFill>
              </a:rPr>
              <a:t>«  Si </a:t>
            </a:r>
            <a:r>
              <a:rPr lang="fr-FR" sz="1400" i="1" dirty="0">
                <a:solidFill>
                  <a:schemeClr val="tx1"/>
                </a:solidFill>
              </a:rPr>
              <a:t>c</a:t>
            </a:r>
            <a:r>
              <a:rPr lang="fr-FR" sz="1400" dirty="0" smtClean="0">
                <a:solidFill>
                  <a:schemeClr val="tx1"/>
                </a:solidFill>
              </a:rPr>
              <a:t> est un argument pour </a:t>
            </a:r>
            <a:r>
              <a:rPr lang="fr-FR" sz="1400" i="1" dirty="0" smtClean="0">
                <a:solidFill>
                  <a:schemeClr val="tx1"/>
                </a:solidFill>
              </a:rPr>
              <a:t>r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i="1" dirty="0" smtClean="0">
                <a:solidFill>
                  <a:schemeClr val="tx1"/>
                </a:solidFill>
              </a:rPr>
              <a:t>- c</a:t>
            </a:r>
            <a:r>
              <a:rPr lang="fr-FR" sz="1400" dirty="0" smtClean="0">
                <a:solidFill>
                  <a:schemeClr val="tx1"/>
                </a:solidFill>
              </a:rPr>
              <a:t>  est un argument pour </a:t>
            </a:r>
            <a:r>
              <a:rPr lang="fr-FR" sz="1400" i="1" dirty="0" smtClean="0">
                <a:solidFill>
                  <a:schemeClr val="tx1"/>
                </a:solidFill>
              </a:rPr>
              <a:t> - r</a:t>
            </a:r>
            <a:r>
              <a:rPr lang="fr-FR" sz="1400" dirty="0" smtClean="0">
                <a:solidFill>
                  <a:schemeClr val="tx1"/>
                </a:solidFill>
              </a:rPr>
              <a:t> »  </a:t>
            </a:r>
          </a:p>
          <a:p>
            <a:pPr algn="r"/>
            <a:r>
              <a:rPr lang="fr-FR" sz="1400" i="1" dirty="0" smtClean="0">
                <a:solidFill>
                  <a:schemeClr val="tx1"/>
                </a:solidFill>
              </a:rPr>
              <a:t>                               «</a:t>
            </a:r>
            <a:r>
              <a:rPr lang="fr-FR" sz="1400" i="1" dirty="0">
                <a:solidFill>
                  <a:schemeClr val="tx1"/>
                </a:solidFill>
              </a:rPr>
              <a:t>  If c </a:t>
            </a:r>
            <a:r>
              <a:rPr lang="fr-FR" sz="1400" i="1" dirty="0" err="1">
                <a:solidFill>
                  <a:schemeClr val="tx1"/>
                </a:solidFill>
              </a:rPr>
              <a:t>is</a:t>
            </a:r>
            <a:r>
              <a:rPr lang="fr-FR" sz="1400" i="1" dirty="0">
                <a:solidFill>
                  <a:schemeClr val="tx1"/>
                </a:solidFill>
              </a:rPr>
              <a:t> a </a:t>
            </a:r>
            <a:r>
              <a:rPr lang="fr-FR" sz="1400" i="1" dirty="0" err="1">
                <a:solidFill>
                  <a:schemeClr val="tx1"/>
                </a:solidFill>
              </a:rPr>
              <a:t>reason</a:t>
            </a:r>
            <a:r>
              <a:rPr lang="fr-FR" sz="1400" i="1" dirty="0">
                <a:solidFill>
                  <a:schemeClr val="tx1"/>
                </a:solidFill>
              </a:rPr>
              <a:t> for r, - c </a:t>
            </a:r>
            <a:r>
              <a:rPr lang="fr-FR" sz="1400" i="1" dirty="0" err="1">
                <a:solidFill>
                  <a:schemeClr val="tx1"/>
                </a:solidFill>
              </a:rPr>
              <a:t>is</a:t>
            </a:r>
            <a:r>
              <a:rPr lang="fr-FR" sz="1400" i="1" dirty="0">
                <a:solidFill>
                  <a:schemeClr val="tx1"/>
                </a:solidFill>
              </a:rPr>
              <a:t> a </a:t>
            </a:r>
            <a:r>
              <a:rPr lang="fr-FR" sz="1400" i="1" dirty="0" err="1">
                <a:solidFill>
                  <a:schemeClr val="tx1"/>
                </a:solidFill>
              </a:rPr>
              <a:t>reason</a:t>
            </a:r>
            <a:r>
              <a:rPr lang="fr-FR" sz="1400" i="1" dirty="0">
                <a:solidFill>
                  <a:schemeClr val="tx1"/>
                </a:solidFill>
              </a:rPr>
              <a:t> for - r »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                     Ducrot </a:t>
            </a:r>
            <a:r>
              <a:rPr lang="fr-FR" sz="1600" dirty="0" err="1" smtClean="0">
                <a:solidFill>
                  <a:schemeClr val="tx1"/>
                </a:solidFill>
              </a:rPr>
              <a:t>also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indirectly</a:t>
            </a:r>
            <a:r>
              <a:rPr lang="fr-FR" sz="1600" dirty="0" smtClean="0">
                <a:solidFill>
                  <a:schemeClr val="tx1"/>
                </a:solidFill>
              </a:rPr>
              <a:t> calls to </a:t>
            </a:r>
            <a:r>
              <a:rPr lang="fr-FR" sz="1600" dirty="0" err="1" smtClean="0">
                <a:solidFill>
                  <a:schemeClr val="tx1"/>
                </a:solidFill>
              </a:rPr>
              <a:t>Aristotle’s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authority</a:t>
            </a:r>
            <a:r>
              <a:rPr lang="fr-FR" sz="1600" dirty="0" smtClean="0">
                <a:solidFill>
                  <a:schemeClr val="tx1"/>
                </a:solidFill>
              </a:rPr>
              <a:t> (</a:t>
            </a:r>
            <a:r>
              <a:rPr lang="fr-FR" sz="1600" i="1" dirty="0" err="1" smtClean="0">
                <a:solidFill>
                  <a:schemeClr val="tx1"/>
                </a:solidFill>
              </a:rPr>
              <a:t>Topica</a:t>
            </a:r>
            <a:r>
              <a:rPr lang="fr-FR" sz="1600" dirty="0" smtClean="0">
                <a:solidFill>
                  <a:schemeClr val="tx1"/>
                </a:solidFill>
              </a:rPr>
              <a:t> 2, 113…)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« Rapprochant la sémantique argumentative de la </a:t>
            </a:r>
            <a:r>
              <a:rPr lang="fr-FR" sz="1400" i="1" dirty="0" smtClean="0">
                <a:solidFill>
                  <a:schemeClr val="tx1"/>
                </a:solidFill>
              </a:rPr>
              <a:t>Rhétorique</a:t>
            </a:r>
            <a:r>
              <a:rPr lang="fr-FR" sz="1400" dirty="0" smtClean="0">
                <a:solidFill>
                  <a:schemeClr val="tx1"/>
                </a:solidFill>
              </a:rPr>
              <a:t> et des </a:t>
            </a:r>
            <a:r>
              <a:rPr lang="fr-FR" sz="1400" i="1" dirty="0" smtClean="0">
                <a:solidFill>
                  <a:schemeClr val="tx1"/>
                </a:solidFill>
              </a:rPr>
              <a:t>Topiques</a:t>
            </a:r>
            <a:r>
              <a:rPr lang="fr-FR" sz="1400" dirty="0" smtClean="0">
                <a:solidFill>
                  <a:schemeClr val="tx1"/>
                </a:solidFill>
              </a:rPr>
              <a:t> d’Aristote, </a:t>
            </a:r>
            <a:r>
              <a:rPr lang="fr-FR" sz="1400" dirty="0" err="1" smtClean="0">
                <a:solidFill>
                  <a:schemeClr val="tx1"/>
                </a:solidFill>
              </a:rPr>
              <a:t>Eggs</a:t>
            </a:r>
            <a:r>
              <a:rPr lang="fr-FR" sz="1400" dirty="0" smtClean="0">
                <a:solidFill>
                  <a:schemeClr val="tx1"/>
                </a:solidFill>
              </a:rPr>
              <a:t> (1978), signale que notre </a:t>
            </a:r>
            <a:r>
              <a:rPr lang="fr-FR" sz="1400" i="1" dirty="0" smtClean="0">
                <a:solidFill>
                  <a:schemeClr val="tx1"/>
                </a:solidFill>
              </a:rPr>
              <a:t>Loi de Négation</a:t>
            </a:r>
            <a:r>
              <a:rPr lang="fr-FR" sz="1400" dirty="0" smtClean="0">
                <a:solidFill>
                  <a:schemeClr val="tx1"/>
                </a:solidFill>
              </a:rPr>
              <a:t> reprend le « lieu des contraires » souvent énoncé par Aristote: « …s’il n’existe aucune consécution [</a:t>
            </a:r>
            <a:r>
              <a:rPr lang="fr-FR" sz="1400" b="1" dirty="0" smtClean="0">
                <a:solidFill>
                  <a:schemeClr val="tx1"/>
                </a:solidFill>
              </a:rPr>
              <a:t>parallèle </a:t>
            </a:r>
            <a:r>
              <a:rPr lang="fr-FR" sz="1400" b="1" dirty="0">
                <a:solidFill>
                  <a:schemeClr val="tx1"/>
                </a:solidFill>
              </a:rPr>
              <a:t>ou </a:t>
            </a:r>
            <a:r>
              <a:rPr lang="fr-FR" sz="1400" b="1" dirty="0" smtClean="0">
                <a:solidFill>
                  <a:schemeClr val="tx1"/>
                </a:solidFill>
              </a:rPr>
              <a:t>croisée]</a:t>
            </a:r>
            <a:r>
              <a:rPr lang="fr-FR" sz="1400" dirty="0" smtClean="0">
                <a:solidFill>
                  <a:schemeClr val="tx1"/>
                </a:solidFill>
              </a:rPr>
              <a:t> entre le contraire de l’un des termes du problème et le contraire de l’autre, il est clair qu’il n’en existe pas de l’un à l’autre de ces termes … » </a:t>
            </a:r>
            <a:r>
              <a:rPr lang="fr-FR" sz="1400" i="1" dirty="0" smtClean="0">
                <a:solidFill>
                  <a:schemeClr val="tx1"/>
                </a:solidFill>
              </a:rPr>
              <a:t>Top.</a:t>
            </a:r>
            <a:r>
              <a:rPr lang="fr-FR" sz="1400" dirty="0" smtClean="0">
                <a:solidFill>
                  <a:schemeClr val="tx1"/>
                </a:solidFill>
              </a:rPr>
              <a:t> 113b …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[…]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En remplaçant dans le texte des </a:t>
            </a:r>
            <a:r>
              <a:rPr lang="fr-FR" sz="1400" i="1" dirty="0" smtClean="0">
                <a:solidFill>
                  <a:schemeClr val="tx1"/>
                </a:solidFill>
              </a:rPr>
              <a:t>Topiques « contraire » par « négation » </a:t>
            </a:r>
            <a:r>
              <a:rPr lang="fr-FR" sz="1400" dirty="0" smtClean="0">
                <a:solidFill>
                  <a:schemeClr val="tx1"/>
                </a:solidFill>
              </a:rPr>
              <a:t>[!!!]</a:t>
            </a:r>
            <a:r>
              <a:rPr lang="fr-FR" sz="1400" i="1" dirty="0" smtClean="0">
                <a:solidFill>
                  <a:schemeClr val="tx1"/>
                </a:solidFill>
              </a:rPr>
              <a:t> et « consécution » par « possibilité d’argumenter » </a:t>
            </a:r>
            <a:r>
              <a:rPr lang="fr-FR" sz="1400" dirty="0" smtClean="0">
                <a:solidFill>
                  <a:schemeClr val="tx1"/>
                </a:solidFill>
              </a:rPr>
              <a:t>[!!!] , on obtient immédiatement notre </a:t>
            </a:r>
            <a:r>
              <a:rPr lang="fr-FR" sz="1400" i="1" dirty="0" smtClean="0">
                <a:solidFill>
                  <a:schemeClr val="tx1"/>
                </a:solidFill>
              </a:rPr>
              <a:t>Loi de Négation, </a:t>
            </a:r>
            <a:r>
              <a:rPr lang="fr-FR" sz="1400" dirty="0" smtClean="0">
                <a:solidFill>
                  <a:schemeClr val="tx1"/>
                </a:solidFill>
              </a:rPr>
              <a:t>qui donne à la notion « être un argument pour » un comportement qu’il serait absurde d’attribuer à la notion logique d’implication définie en termes de valeur de vérité. »  (AL, p 101)</a:t>
            </a:r>
            <a:endParaRPr lang="fr-FR" sz="1400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en-US" sz="1400" i="1" dirty="0" smtClean="0">
                <a:solidFill>
                  <a:schemeClr val="tx1"/>
                </a:solidFill>
              </a:rPr>
              <a:t>“By making a link with Aristotle’s </a:t>
            </a:r>
            <a:r>
              <a:rPr lang="en-US" sz="1400" i="1" dirty="0">
                <a:solidFill>
                  <a:schemeClr val="tx1"/>
                </a:solidFill>
              </a:rPr>
              <a:t>argumentative semantics </a:t>
            </a:r>
            <a:r>
              <a:rPr lang="en-US" sz="1400" i="1" dirty="0" smtClean="0">
                <a:solidFill>
                  <a:schemeClr val="tx1"/>
                </a:solidFill>
              </a:rPr>
              <a:t>of the </a:t>
            </a:r>
            <a:r>
              <a:rPr lang="en-US" sz="1400" dirty="0" smtClean="0">
                <a:solidFill>
                  <a:schemeClr val="tx1"/>
                </a:solidFill>
              </a:rPr>
              <a:t>Rhetoric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and </a:t>
            </a:r>
            <a:r>
              <a:rPr lang="en-US" sz="1400" i="1" dirty="0" smtClean="0">
                <a:solidFill>
                  <a:schemeClr val="tx1"/>
                </a:solidFill>
              </a:rPr>
              <a:t>the </a:t>
            </a:r>
            <a:r>
              <a:rPr lang="en-US" sz="1400" dirty="0" err="1" smtClean="0">
                <a:solidFill>
                  <a:schemeClr val="tx1"/>
                </a:solidFill>
              </a:rPr>
              <a:t>Topica</a:t>
            </a:r>
            <a:r>
              <a:rPr lang="en-US" sz="1400" i="1" dirty="0" smtClean="0">
                <a:solidFill>
                  <a:schemeClr val="tx1"/>
                </a:solidFill>
              </a:rPr>
              <a:t>, </a:t>
            </a:r>
            <a:r>
              <a:rPr lang="en-US" sz="1400" i="1" dirty="0">
                <a:solidFill>
                  <a:schemeClr val="tx1"/>
                </a:solidFill>
              </a:rPr>
              <a:t>Eggs (1978) points out that our Law of Negation takes up the </a:t>
            </a:r>
            <a:r>
              <a:rPr lang="en-US" sz="1400" i="1" dirty="0" smtClean="0">
                <a:solidFill>
                  <a:schemeClr val="tx1"/>
                </a:solidFill>
              </a:rPr>
              <a:t>“commonplace of </a:t>
            </a:r>
            <a:r>
              <a:rPr lang="en-US" sz="1400" i="1" dirty="0">
                <a:solidFill>
                  <a:schemeClr val="tx1"/>
                </a:solidFill>
              </a:rPr>
              <a:t>opposites” often stated by Aristotle: “… if there is no </a:t>
            </a:r>
            <a:r>
              <a:rPr lang="en-US" sz="1400" i="1" dirty="0" smtClean="0">
                <a:solidFill>
                  <a:schemeClr val="tx1"/>
                </a:solidFill>
              </a:rPr>
              <a:t>“relation of following”  [</a:t>
            </a:r>
            <a:r>
              <a:rPr lang="en-US" sz="1400" b="1" i="1" dirty="0" smtClean="0">
                <a:solidFill>
                  <a:schemeClr val="tx1"/>
                </a:solidFill>
              </a:rPr>
              <a:t>directly </a:t>
            </a:r>
            <a:r>
              <a:rPr lang="en-US" sz="1400" b="1" i="1" dirty="0">
                <a:solidFill>
                  <a:schemeClr val="tx1"/>
                </a:solidFill>
              </a:rPr>
              <a:t>or </a:t>
            </a:r>
            <a:r>
              <a:rPr lang="en-US" sz="1400" b="1" i="1" dirty="0" smtClean="0">
                <a:solidFill>
                  <a:schemeClr val="tx1"/>
                </a:solidFill>
              </a:rPr>
              <a:t>conversely]</a:t>
            </a:r>
            <a:r>
              <a:rPr lang="en-US" sz="1400" i="1" dirty="0" smtClean="0">
                <a:solidFill>
                  <a:schemeClr val="tx1"/>
                </a:solidFill>
              </a:rPr>
              <a:t> between </a:t>
            </a:r>
            <a:r>
              <a:rPr lang="en-US" sz="1400" i="1" dirty="0">
                <a:solidFill>
                  <a:schemeClr val="tx1"/>
                </a:solidFill>
              </a:rPr>
              <a:t>the opposite of one of the terms of the problem and the opposite of the other, it is clear that there is no </a:t>
            </a:r>
            <a:r>
              <a:rPr lang="en-US" sz="1400" i="1" dirty="0" smtClean="0">
                <a:solidFill>
                  <a:schemeClr val="tx1"/>
                </a:solidFill>
              </a:rPr>
              <a:t>relation </a:t>
            </a:r>
            <a:r>
              <a:rPr lang="en-US" sz="1400" i="1" dirty="0">
                <a:solidFill>
                  <a:schemeClr val="tx1"/>
                </a:solidFill>
              </a:rPr>
              <a:t>between the two terms…” Top. </a:t>
            </a:r>
            <a:r>
              <a:rPr lang="en-US" sz="1400" i="1" dirty="0" smtClean="0">
                <a:solidFill>
                  <a:schemeClr val="tx1"/>
                </a:solidFill>
              </a:rPr>
              <a:t>113b.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[…]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By </a:t>
            </a:r>
            <a:r>
              <a:rPr lang="en-US" sz="1400" i="1" dirty="0">
                <a:solidFill>
                  <a:schemeClr val="tx1"/>
                </a:solidFill>
              </a:rPr>
              <a:t>replacing in the text of the </a:t>
            </a:r>
            <a:r>
              <a:rPr lang="en-US" sz="1400" dirty="0" err="1" smtClean="0">
                <a:solidFill>
                  <a:schemeClr val="tx1"/>
                </a:solidFill>
              </a:rPr>
              <a:t>Topica</a:t>
            </a:r>
            <a:r>
              <a:rPr lang="en-US" sz="1400" i="1" dirty="0" smtClean="0">
                <a:solidFill>
                  <a:schemeClr val="tx1"/>
                </a:solidFill>
              </a:rPr>
              <a:t> «contrary» </a:t>
            </a:r>
            <a:r>
              <a:rPr lang="en-US" sz="1400" i="1" dirty="0">
                <a:solidFill>
                  <a:schemeClr val="tx1"/>
                </a:solidFill>
              </a:rPr>
              <a:t>by «</a:t>
            </a:r>
            <a:r>
              <a:rPr lang="en-US" sz="1400" i="1" dirty="0" smtClean="0">
                <a:solidFill>
                  <a:schemeClr val="tx1"/>
                </a:solidFill>
              </a:rPr>
              <a:t>negation</a:t>
            </a:r>
            <a:r>
              <a:rPr lang="en-US" sz="1400" i="1" dirty="0">
                <a:solidFill>
                  <a:schemeClr val="tx1"/>
                </a:solidFill>
              </a:rPr>
              <a:t>» [!!!! ] and </a:t>
            </a:r>
            <a:r>
              <a:rPr lang="en-US" sz="1400" i="1" dirty="0" smtClean="0">
                <a:solidFill>
                  <a:schemeClr val="tx1"/>
                </a:solidFill>
              </a:rPr>
              <a:t>“follow upon”  by “possibility to </a:t>
            </a:r>
            <a:r>
              <a:rPr lang="en-US" sz="1400" i="1" dirty="0">
                <a:solidFill>
                  <a:schemeClr val="tx1"/>
                </a:solidFill>
              </a:rPr>
              <a:t>argue</a:t>
            </a:r>
            <a:r>
              <a:rPr lang="en-US" sz="1400" i="1" dirty="0" smtClean="0">
                <a:solidFill>
                  <a:schemeClr val="tx1"/>
                </a:solidFill>
              </a:rPr>
              <a:t>”, we </a:t>
            </a:r>
            <a:r>
              <a:rPr lang="en-US" sz="1400" i="1" dirty="0">
                <a:solidFill>
                  <a:schemeClr val="tx1"/>
                </a:solidFill>
              </a:rPr>
              <a:t>immediately get our </a:t>
            </a:r>
            <a:r>
              <a:rPr lang="en-US" sz="1400" dirty="0">
                <a:solidFill>
                  <a:schemeClr val="tx1"/>
                </a:solidFill>
              </a:rPr>
              <a:t>Negation Law</a:t>
            </a:r>
            <a:r>
              <a:rPr lang="en-US" sz="1400" i="1" dirty="0">
                <a:solidFill>
                  <a:schemeClr val="tx1"/>
                </a:solidFill>
              </a:rPr>
              <a:t>, which gives </a:t>
            </a:r>
            <a:r>
              <a:rPr lang="en-US" sz="1400" i="1" dirty="0" smtClean="0">
                <a:solidFill>
                  <a:schemeClr val="tx1"/>
                </a:solidFill>
              </a:rPr>
              <a:t>to the notion </a:t>
            </a:r>
            <a:r>
              <a:rPr lang="en-US" sz="1400" i="1" dirty="0">
                <a:solidFill>
                  <a:schemeClr val="tx1"/>
                </a:solidFill>
              </a:rPr>
              <a:t>of “being an argument for” a </a:t>
            </a:r>
            <a:r>
              <a:rPr lang="en-US" sz="1400" i="1" dirty="0" smtClean="0">
                <a:solidFill>
                  <a:schemeClr val="tx1"/>
                </a:solidFill>
              </a:rPr>
              <a:t>behavior </a:t>
            </a:r>
            <a:r>
              <a:rPr lang="en-US" sz="1400" i="1" dirty="0">
                <a:solidFill>
                  <a:schemeClr val="tx1"/>
                </a:solidFill>
              </a:rPr>
              <a:t>that </a:t>
            </a:r>
            <a:r>
              <a:rPr lang="en-US" sz="1400" i="1" dirty="0" smtClean="0">
                <a:solidFill>
                  <a:schemeClr val="tx1"/>
                </a:solidFill>
              </a:rPr>
              <a:t>it would </a:t>
            </a:r>
            <a:r>
              <a:rPr lang="en-US" sz="1400" i="1" dirty="0">
                <a:solidFill>
                  <a:schemeClr val="tx1"/>
                </a:solidFill>
              </a:rPr>
              <a:t>be absurd to </a:t>
            </a:r>
            <a:r>
              <a:rPr lang="en-US" sz="1400" i="1" dirty="0" smtClean="0">
                <a:solidFill>
                  <a:schemeClr val="tx1"/>
                </a:solidFill>
              </a:rPr>
              <a:t>attribute to </a:t>
            </a:r>
            <a:r>
              <a:rPr lang="en-US" sz="1400" i="1" dirty="0">
                <a:solidFill>
                  <a:schemeClr val="tx1"/>
                </a:solidFill>
              </a:rPr>
              <a:t>the logical notion of </a:t>
            </a:r>
            <a:r>
              <a:rPr lang="en-US" sz="1400" i="1" dirty="0" smtClean="0">
                <a:solidFill>
                  <a:schemeClr val="tx1"/>
                </a:solidFill>
              </a:rPr>
              <a:t>implication (entailment?) defined in </a:t>
            </a:r>
            <a:r>
              <a:rPr lang="en-US" sz="1400" i="1" dirty="0">
                <a:solidFill>
                  <a:schemeClr val="tx1"/>
                </a:solidFill>
              </a:rPr>
              <a:t>terms of truth value</a:t>
            </a:r>
            <a:r>
              <a:rPr lang="en-US" sz="1400" i="1" dirty="0" smtClean="0">
                <a:solidFill>
                  <a:schemeClr val="tx1"/>
                </a:solidFill>
              </a:rPr>
              <a:t>.”</a:t>
            </a:r>
            <a:endParaRPr lang="fr-FR" sz="1400" i="1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5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146095</TotalTime>
  <Words>845</Words>
  <Application>Microsoft Office PowerPoint</Application>
  <PresentationFormat>Affichage à l'écran (4:3)</PresentationFormat>
  <Paragraphs>750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récréation, une voie royale pour les mathématiques ?</dc:title>
  <dc:creator>Dufour</dc:creator>
  <cp:lastModifiedBy>Utilisateur-P3</cp:lastModifiedBy>
  <cp:revision>633</cp:revision>
  <cp:lastPrinted>1601-01-01T00:00:00Z</cp:lastPrinted>
  <dcterms:created xsi:type="dcterms:W3CDTF">2013-06-20T08:04:41Z</dcterms:created>
  <dcterms:modified xsi:type="dcterms:W3CDTF">2022-08-11T14:28:15Z</dcterms:modified>
</cp:coreProperties>
</file>